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6"/>
  </p:notesMasterIdLst>
  <p:handoutMasterIdLst>
    <p:handoutMasterId r:id="rId37"/>
  </p:handoutMasterIdLst>
  <p:sldIdLst>
    <p:sldId id="503" r:id="rId2"/>
    <p:sldId id="276" r:id="rId3"/>
    <p:sldId id="353" r:id="rId4"/>
    <p:sldId id="699" r:id="rId5"/>
    <p:sldId id="700" r:id="rId6"/>
    <p:sldId id="702" r:id="rId7"/>
    <p:sldId id="703" r:id="rId8"/>
    <p:sldId id="610" r:id="rId9"/>
    <p:sldId id="671" r:id="rId10"/>
    <p:sldId id="704" r:id="rId11"/>
    <p:sldId id="705" r:id="rId12"/>
    <p:sldId id="706" r:id="rId13"/>
    <p:sldId id="707" r:id="rId14"/>
    <p:sldId id="708" r:id="rId15"/>
    <p:sldId id="709" r:id="rId16"/>
    <p:sldId id="710" r:id="rId17"/>
    <p:sldId id="725" r:id="rId18"/>
    <p:sldId id="711" r:id="rId19"/>
    <p:sldId id="713" r:id="rId20"/>
    <p:sldId id="714" r:id="rId21"/>
    <p:sldId id="715" r:id="rId22"/>
    <p:sldId id="680" r:id="rId23"/>
    <p:sldId id="698" r:id="rId24"/>
    <p:sldId id="716" r:id="rId25"/>
    <p:sldId id="717" r:id="rId26"/>
    <p:sldId id="721" r:id="rId27"/>
    <p:sldId id="722" r:id="rId28"/>
    <p:sldId id="720" r:id="rId29"/>
    <p:sldId id="724" r:id="rId30"/>
    <p:sldId id="718" r:id="rId31"/>
    <p:sldId id="719" r:id="rId32"/>
    <p:sldId id="633" r:id="rId33"/>
    <p:sldId id="504" r:id="rId34"/>
    <p:sldId id="505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Софтуер" id="{66DCFE1F-60FD-44F2-BE82-706DDBC14898}">
          <p14:sldIdLst>
            <p14:sldId id="353"/>
            <p14:sldId id="699"/>
            <p14:sldId id="700"/>
            <p14:sldId id="702"/>
            <p14:sldId id="703"/>
          </p14:sldIdLst>
        </p14:section>
        <p14:section name="Приложен софтуер" id="{EB44CA50-B176-0C4C-B0D0-5459023C7783}">
          <p14:sldIdLst>
            <p14:sldId id="610"/>
            <p14:sldId id="671"/>
            <p14:sldId id="704"/>
            <p14:sldId id="705"/>
            <p14:sldId id="706"/>
            <p14:sldId id="707"/>
            <p14:sldId id="708"/>
            <p14:sldId id="709"/>
            <p14:sldId id="710"/>
            <p14:sldId id="725"/>
            <p14:sldId id="711"/>
            <p14:sldId id="713"/>
            <p14:sldId id="714"/>
            <p14:sldId id="715"/>
          </p14:sldIdLst>
        </p14:section>
        <p14:section name="Пример&#10;" id="{84AE8ACC-8579-5941-B81E-E0775AEB5B07}">
          <p14:sldIdLst>
            <p14:sldId id="680"/>
            <p14:sldId id="698"/>
            <p14:sldId id="716"/>
            <p14:sldId id="717"/>
            <p14:sldId id="721"/>
            <p14:sldId id="722"/>
            <p14:sldId id="720"/>
            <p14:sldId id="724"/>
            <p14:sldId id="718"/>
            <p14:sldId id="719"/>
          </p14:sldIdLst>
        </p14:section>
        <p14:section name="Заключение" id="{E19D07F1-86E2-47E9-B2AB-7ADC4F89DC12}">
          <p14:sldIdLst>
            <p14:sldId id="633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B4BF2F8-D32F-9387-A6CE-368ED6EFDCF0}" name="Zaraliev" initials="KZ" userId="S::Zaraliev@students.softuni.bg::e1c6524a-140e-4108-9ad5-216363431969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C" initials="P" lastIdx="8" clrIdx="0">
    <p:extLst>
      <p:ext uri="{19B8F6BF-5375-455C-9EA6-DF929625EA0E}">
        <p15:presenceInfo xmlns:p15="http://schemas.microsoft.com/office/powerpoint/2012/main" userId="PC" providerId="None"/>
      </p:ext>
    </p:extLst>
  </p:cmAuthor>
  <p:cmAuthor id="2" name="Mirela Damyanova" initials="MD" lastIdx="5" clrIdx="1">
    <p:extLst>
      <p:ext uri="{19B8F6BF-5375-455C-9EA6-DF929625EA0E}">
        <p15:presenceInfo xmlns:p15="http://schemas.microsoft.com/office/powerpoint/2012/main" userId="Mirela Damyanov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194"/>
    <a:srgbClr val="A6F9F9"/>
    <a:srgbClr val="FD9090"/>
    <a:srgbClr val="96FC98"/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–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–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6D9F66E-5EB9-4882-86FB-DCBF35E3C3E4}" styleName="Medium Style 4 –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A488322-F2BA-4B5B-9748-0D474271808F}" styleName="Medium Style 3 –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57" autoAdjust="0"/>
    <p:restoredTop sz="95188" autoAdjust="0"/>
  </p:normalViewPr>
  <p:slideViewPr>
    <p:cSldViewPr showGuides="1">
      <p:cViewPr varScale="1">
        <p:scale>
          <a:sx n="84" d="100"/>
          <a:sy n="84" d="100"/>
        </p:scale>
        <p:origin x="200" y="72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8/10/relationships/authors" Target="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5.06.25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sv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6/5/25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098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714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484292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2377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2736260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5758979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65F1CA9-65DC-416B-8882-B3A5E415CE67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43FAF785-0C8D-730E-8E59-68198DC82CE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89344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buClr>
                <a:schemeClr val="tx1"/>
              </a:buClr>
              <a:defRPr/>
            </a:lvl1pPr>
            <a:lvl2pPr latinLnBrk="0">
              <a:buClr>
                <a:schemeClr val="tx1"/>
              </a:buClr>
              <a:defRPr/>
            </a:lvl2pPr>
            <a:lvl3pPr latinLnBrk="0">
              <a:buClr>
                <a:schemeClr val="tx1"/>
              </a:buClr>
              <a:defRPr/>
            </a:lvl3pPr>
            <a:lvl4pPr latinLnBrk="0">
              <a:buClr>
                <a:schemeClr val="tx1"/>
              </a:buClr>
              <a:defRPr/>
            </a:lvl4pPr>
            <a:lvl5pPr latinLnBrk="0">
              <a:buClr>
                <a:schemeClr val="tx1"/>
              </a:buClr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5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2.svg"/><Relationship Id="rId4" Type="http://schemas.openxmlformats.org/officeDocument/2006/relationships/image" Target="../media/image4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hyperlink" Target="https://zoom.us/download" TargetMode="Externa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Софтуерни и хардуерни науки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Курс </a:t>
            </a:r>
            <a:r>
              <a:rPr lang="en-US" dirty="0"/>
              <a:t>"</a:t>
            </a:r>
            <a:r>
              <a:rPr lang="bg-BG" dirty="0"/>
              <a:t>Информационни технологии"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402942"/>
            <a:ext cx="11083636" cy="1306057"/>
          </a:xfrm>
        </p:spPr>
        <p:txBody>
          <a:bodyPr>
            <a:normAutofit/>
          </a:bodyPr>
          <a:lstStyle/>
          <a:p>
            <a:r>
              <a:rPr lang="bg-BG" sz="4400" dirty="0"/>
              <a:t>Основи, видове и практическо приложение</a:t>
            </a:r>
            <a:endParaRPr lang="bg-BG" sz="2000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971589"/>
          </a:xfrm>
        </p:spPr>
        <p:txBody>
          <a:bodyPr>
            <a:noAutofit/>
          </a:bodyPr>
          <a:lstStyle/>
          <a:p>
            <a:r>
              <a:rPr lang="bg-BG" sz="6000" dirty="0"/>
              <a:t>Приложен софтуер</a:t>
            </a:r>
            <a:endParaRPr lang="en-US" sz="6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C89CDB-9A69-7B24-74E6-10BF87DE1C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2403" y="3055226"/>
            <a:ext cx="1897168" cy="850875"/>
          </a:xfrm>
          <a:prstGeom prst="rect">
            <a:avLst/>
          </a:prstGeom>
        </p:spPr>
      </p:pic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E5EC131E-B196-5860-8337-5A3BF3572C6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04" b="1870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78D720-8EB2-D3D6-27AF-2A9429554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92571-9662-D33A-C7E9-C32FDDFC9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Офис приложения</a:t>
            </a:r>
          </a:p>
          <a:p>
            <a:pPr lvl="1"/>
            <a:r>
              <a:rPr lang="bg-BG" dirty="0"/>
              <a:t>Използват се за </a:t>
            </a:r>
            <a:r>
              <a:rPr lang="bg-BG" b="1" dirty="0">
                <a:solidFill>
                  <a:schemeClr val="bg1"/>
                </a:solidFill>
              </a:rPr>
              <a:t>създаване</a:t>
            </a:r>
            <a:r>
              <a:rPr lang="bg-BG" dirty="0"/>
              <a:t> и </a:t>
            </a:r>
            <a:r>
              <a:rPr lang="bg-BG" b="1" dirty="0">
                <a:solidFill>
                  <a:schemeClr val="bg1"/>
                </a:solidFill>
              </a:rPr>
              <a:t>обработка</a:t>
            </a:r>
            <a:r>
              <a:rPr lang="bg-BG" dirty="0"/>
              <a:t> на </a:t>
            </a:r>
            <a:r>
              <a:rPr lang="bg-BG" b="1" dirty="0"/>
              <a:t>документи</a:t>
            </a:r>
            <a:r>
              <a:rPr lang="bg-BG" dirty="0"/>
              <a:t>, </a:t>
            </a:r>
            <a:r>
              <a:rPr lang="bg-BG" b="1" dirty="0"/>
              <a:t>таблици</a:t>
            </a:r>
            <a:r>
              <a:rPr lang="bg-BG" dirty="0"/>
              <a:t> и </a:t>
            </a:r>
            <a:r>
              <a:rPr lang="bg-BG" b="1" dirty="0"/>
              <a:t>презентации</a:t>
            </a:r>
          </a:p>
          <a:p>
            <a:pPr lvl="1"/>
            <a:r>
              <a:rPr lang="bg-BG" b="1" dirty="0"/>
              <a:t>Примери</a:t>
            </a:r>
            <a:r>
              <a:rPr lang="en-US" b="1" dirty="0"/>
              <a:t>:</a:t>
            </a:r>
          </a:p>
          <a:p>
            <a:pPr lvl="2"/>
            <a:r>
              <a:rPr lang="en-US" dirty="0"/>
              <a:t>Microsoft Office</a:t>
            </a:r>
          </a:p>
          <a:p>
            <a:pPr lvl="2"/>
            <a:r>
              <a:rPr lang="en-US" dirty="0"/>
              <a:t>Google Docs</a:t>
            </a:r>
          </a:p>
          <a:p>
            <a:pPr lvl="2"/>
            <a:r>
              <a:rPr lang="en-US" dirty="0"/>
              <a:t>LibreOffice</a:t>
            </a:r>
            <a:endParaRPr lang="bg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EAF6F0-738B-9AF0-C76E-EE41BF297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Видове приложен софтуер</a:t>
            </a:r>
            <a:r>
              <a:rPr lang="en-US" dirty="0"/>
              <a:t> (1)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D4F25-2404-4ABE-CECC-C1DD00685B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102" y="3179969"/>
            <a:ext cx="2769031" cy="276903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1E7B574-A15D-9FD9-5BE1-C386C382B4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1000" y="3510053"/>
            <a:ext cx="1474902" cy="20405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5ACF07-E11B-D3B9-FC8A-482CD2BC79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6446" y="3510053"/>
            <a:ext cx="2701511" cy="197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047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78D720-8EB2-D3D6-27AF-2A9429554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92571-9662-D33A-C7E9-C32FDDFC9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Графични редактори</a:t>
            </a:r>
          </a:p>
          <a:p>
            <a:pPr lvl="1"/>
            <a:r>
              <a:rPr lang="bg-BG" dirty="0"/>
              <a:t>Позволяват </a:t>
            </a:r>
            <a:r>
              <a:rPr lang="bg-BG" b="1" dirty="0">
                <a:solidFill>
                  <a:schemeClr val="bg1"/>
                </a:solidFill>
              </a:rPr>
              <a:t>редактиране</a:t>
            </a:r>
            <a:r>
              <a:rPr lang="bg-BG" dirty="0"/>
              <a:t> на </a:t>
            </a:r>
            <a:r>
              <a:rPr lang="bg-BG" b="1" dirty="0"/>
              <a:t>изображения</a:t>
            </a:r>
            <a:r>
              <a:rPr lang="bg-BG" dirty="0"/>
              <a:t> и </a:t>
            </a:r>
            <a:r>
              <a:rPr lang="bg-BG" b="1" dirty="0"/>
              <a:t>дизайн</a:t>
            </a:r>
          </a:p>
          <a:p>
            <a:pPr lvl="1"/>
            <a:r>
              <a:rPr lang="bg-BG" b="1" dirty="0"/>
              <a:t>Примери</a:t>
            </a:r>
            <a:r>
              <a:rPr lang="en-US" b="1" dirty="0"/>
              <a:t>:</a:t>
            </a:r>
          </a:p>
          <a:p>
            <a:pPr lvl="2"/>
            <a:r>
              <a:rPr lang="en-US" dirty="0"/>
              <a:t>Adobe Photoshop</a:t>
            </a:r>
          </a:p>
          <a:p>
            <a:pPr lvl="2"/>
            <a:r>
              <a:rPr lang="en-US" dirty="0"/>
              <a:t>GIMP</a:t>
            </a:r>
          </a:p>
          <a:p>
            <a:pPr lvl="2"/>
            <a:r>
              <a:rPr lang="en-US" dirty="0"/>
              <a:t>CorelDRAW</a:t>
            </a:r>
            <a:endParaRPr lang="bg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EAF6F0-738B-9AF0-C76E-EE41BF297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Видове приложен софтуер</a:t>
            </a:r>
            <a:r>
              <a:rPr lang="en-US" dirty="0"/>
              <a:t> (2)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0BC424-B58A-CCBB-AA3F-B819A25EEE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0221" y="3830056"/>
            <a:ext cx="1879225" cy="18318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DB0100F-3BD0-1589-BB4F-0BECF780BD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5842" y="3504707"/>
            <a:ext cx="2674643" cy="26746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48179B6-68C1-EB5A-731D-E7A4FD91F4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6881" y="3687251"/>
            <a:ext cx="2158441" cy="230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843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78D720-8EB2-D3D6-27AF-2A9429554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92571-9662-D33A-C7E9-C32FDDFC9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Уеб браузъри</a:t>
            </a:r>
          </a:p>
          <a:p>
            <a:pPr lvl="1"/>
            <a:r>
              <a:rPr lang="bg-BG" b="1" dirty="0"/>
              <a:t>Програми</a:t>
            </a:r>
            <a:r>
              <a:rPr lang="bg-BG" dirty="0"/>
              <a:t> за </a:t>
            </a:r>
            <a:r>
              <a:rPr lang="bg-BG" b="1" dirty="0">
                <a:solidFill>
                  <a:schemeClr val="bg1"/>
                </a:solidFill>
              </a:rPr>
              <a:t>достъп до интернет</a:t>
            </a:r>
          </a:p>
          <a:p>
            <a:pPr lvl="1"/>
            <a:r>
              <a:rPr lang="bg-BG" b="1" dirty="0"/>
              <a:t>Примери</a:t>
            </a:r>
            <a:r>
              <a:rPr lang="en-US" b="1" dirty="0"/>
              <a:t>:</a:t>
            </a:r>
          </a:p>
          <a:p>
            <a:pPr lvl="2"/>
            <a:r>
              <a:rPr lang="en-US" dirty="0"/>
              <a:t>Google Chrome</a:t>
            </a:r>
          </a:p>
          <a:p>
            <a:pPr lvl="2"/>
            <a:r>
              <a:rPr lang="en-US" dirty="0"/>
              <a:t>Mozilla Firefox</a:t>
            </a:r>
          </a:p>
          <a:p>
            <a:pPr lvl="2"/>
            <a:r>
              <a:rPr lang="en-US" dirty="0"/>
              <a:t>Microsoft Edge</a:t>
            </a:r>
            <a:endParaRPr lang="bg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EAF6F0-738B-9AF0-C76E-EE41BF297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Видове приложен софтуер</a:t>
            </a:r>
            <a:r>
              <a:rPr lang="en-US" dirty="0"/>
              <a:t> (3)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51148D-07E0-C903-DAFC-2DCDE3B7C4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1000" y="3114000"/>
            <a:ext cx="2196970" cy="21969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920D685-EB5B-AF90-B939-7B5CD39957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810" y="3114000"/>
            <a:ext cx="2114165" cy="21969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526B5BE-35E6-9141-EA1A-1B84529D3E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1815" y="3114000"/>
            <a:ext cx="2196970" cy="2196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511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78D720-8EB2-D3D6-27AF-2A9429554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92571-9662-D33A-C7E9-C32FDDFC9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Медийни плеъри</a:t>
            </a:r>
          </a:p>
          <a:p>
            <a:pPr lvl="1"/>
            <a:r>
              <a:rPr lang="bg-BG" dirty="0"/>
              <a:t>Софтуер за </a:t>
            </a:r>
            <a:r>
              <a:rPr lang="bg-BG" b="1" dirty="0">
                <a:solidFill>
                  <a:schemeClr val="bg1"/>
                </a:solidFill>
              </a:rPr>
              <a:t>възпроизвеждане</a:t>
            </a:r>
            <a:r>
              <a:rPr lang="bg-BG" dirty="0"/>
              <a:t> на </a:t>
            </a:r>
            <a:r>
              <a:rPr lang="bg-BG" b="1" dirty="0"/>
              <a:t>аудио</a:t>
            </a:r>
            <a:r>
              <a:rPr lang="bg-BG" dirty="0"/>
              <a:t> и </a:t>
            </a:r>
            <a:r>
              <a:rPr lang="bg-BG" b="1" dirty="0"/>
              <a:t>видео</a:t>
            </a:r>
          </a:p>
          <a:p>
            <a:pPr lvl="1"/>
            <a:r>
              <a:rPr lang="bg-BG" b="1" dirty="0"/>
              <a:t>Примери</a:t>
            </a:r>
            <a:r>
              <a:rPr lang="en-US" b="1" dirty="0"/>
              <a:t>:</a:t>
            </a:r>
          </a:p>
          <a:p>
            <a:pPr lvl="2"/>
            <a:r>
              <a:rPr lang="en-US"/>
              <a:t>VLC Media Player</a:t>
            </a:r>
            <a:endParaRPr lang="en-US" dirty="0"/>
          </a:p>
          <a:p>
            <a:pPr lvl="2"/>
            <a:r>
              <a:rPr lang="en-US" dirty="0"/>
              <a:t>Windows Media Player</a:t>
            </a:r>
          </a:p>
          <a:p>
            <a:pPr lvl="2"/>
            <a:r>
              <a:rPr lang="en-US" dirty="0"/>
              <a:t>iTunes</a:t>
            </a:r>
            <a:endParaRPr lang="bg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EAF6F0-738B-9AF0-C76E-EE41BF297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Видове приложен софтуер</a:t>
            </a:r>
            <a:r>
              <a:rPr lang="en-US" dirty="0"/>
              <a:t> (4)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0032D3-103C-6C0D-DA27-AA72352637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7092" y="3960508"/>
            <a:ext cx="1932843" cy="19413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489764-2235-6549-5628-3CB8C44A33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995" y="3960508"/>
            <a:ext cx="1932844" cy="193284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C1C83F-5A7F-66F5-69BB-1C17B12430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318" y="3770076"/>
            <a:ext cx="2111424" cy="211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847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78D720-8EB2-D3D6-27AF-2A9429554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92571-9662-D33A-C7E9-C32FDDFC9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Системи за управление на бази данни </a:t>
            </a:r>
            <a:r>
              <a:rPr lang="en-US" b="1" dirty="0"/>
              <a:t>(</a:t>
            </a:r>
            <a:r>
              <a:rPr lang="bg-BG" b="1" dirty="0"/>
              <a:t>СУБД</a:t>
            </a:r>
            <a:r>
              <a:rPr lang="en-US" b="1" dirty="0"/>
              <a:t>)</a:t>
            </a:r>
            <a:endParaRPr lang="bg-BG" b="1" dirty="0"/>
          </a:p>
          <a:p>
            <a:pPr lvl="1"/>
            <a:r>
              <a:rPr lang="bg-BG" dirty="0"/>
              <a:t>Използват се за </a:t>
            </a:r>
            <a:r>
              <a:rPr lang="bg-BG" b="1" dirty="0">
                <a:solidFill>
                  <a:schemeClr val="bg1"/>
                </a:solidFill>
              </a:rPr>
              <a:t>съхранение</a:t>
            </a:r>
            <a:r>
              <a:rPr lang="bg-BG" dirty="0"/>
              <a:t> и </a:t>
            </a:r>
            <a:r>
              <a:rPr lang="bg-BG" b="1" dirty="0">
                <a:solidFill>
                  <a:schemeClr val="bg1"/>
                </a:solidFill>
              </a:rPr>
              <a:t>управление</a:t>
            </a:r>
            <a:r>
              <a:rPr lang="bg-BG" dirty="0"/>
              <a:t> на </a:t>
            </a:r>
            <a:r>
              <a:rPr lang="bg-BG" b="1" dirty="0"/>
              <a:t>данни</a:t>
            </a:r>
          </a:p>
          <a:p>
            <a:pPr lvl="1"/>
            <a:r>
              <a:rPr lang="bg-BG" b="1" dirty="0"/>
              <a:t>Примери</a:t>
            </a:r>
            <a:r>
              <a:rPr lang="en-US" b="1" dirty="0"/>
              <a:t>:</a:t>
            </a:r>
          </a:p>
          <a:p>
            <a:pPr lvl="2"/>
            <a:r>
              <a:rPr lang="en-US" dirty="0"/>
              <a:t>MySQL</a:t>
            </a:r>
          </a:p>
          <a:p>
            <a:pPr lvl="2"/>
            <a:r>
              <a:rPr lang="en-US" dirty="0"/>
              <a:t>PostgreSQL</a:t>
            </a:r>
          </a:p>
          <a:p>
            <a:pPr lvl="2"/>
            <a:r>
              <a:rPr lang="en-US" dirty="0"/>
              <a:t>Microsoft SQL Server</a:t>
            </a:r>
            <a:endParaRPr lang="bg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EAF6F0-738B-9AF0-C76E-EE41BF297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Видове приложен софтуер</a:t>
            </a:r>
            <a:r>
              <a:rPr lang="en-US" dirty="0"/>
              <a:t> (5)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7D47F0-B646-E96F-8AD6-611784F89C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6206" y="3429000"/>
            <a:ext cx="2724000" cy="2724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91CF52-E660-6196-DB75-2CD08A9BAC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9561" y="3996875"/>
            <a:ext cx="1895553" cy="1890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E96FD1C8-9DB8-F3A7-B164-C1C2A89DFC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59469" y="3654000"/>
            <a:ext cx="2859000" cy="28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86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78D720-8EB2-D3D6-27AF-2A9429554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92571-9662-D33A-C7E9-C32FDDFC9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Игри и развлекателен софтуер</a:t>
            </a:r>
          </a:p>
          <a:p>
            <a:pPr lvl="1"/>
            <a:r>
              <a:rPr lang="bg-BG" dirty="0"/>
              <a:t>Програми за </a:t>
            </a:r>
            <a:r>
              <a:rPr lang="bg-BG" b="1" dirty="0">
                <a:solidFill>
                  <a:schemeClr val="bg1"/>
                </a:solidFill>
              </a:rPr>
              <a:t>гейминг</a:t>
            </a:r>
            <a:r>
              <a:rPr lang="bg-BG" dirty="0"/>
              <a:t> и </a:t>
            </a:r>
            <a:r>
              <a:rPr lang="bg-BG" b="1" dirty="0">
                <a:solidFill>
                  <a:schemeClr val="bg1"/>
                </a:solidFill>
              </a:rPr>
              <a:t>забавление</a:t>
            </a:r>
          </a:p>
          <a:p>
            <a:pPr lvl="1"/>
            <a:r>
              <a:rPr lang="bg-BG" b="1" dirty="0"/>
              <a:t>Примери</a:t>
            </a:r>
            <a:r>
              <a:rPr lang="en-US" b="1" dirty="0"/>
              <a:t>:</a:t>
            </a:r>
          </a:p>
          <a:p>
            <a:pPr lvl="2"/>
            <a:r>
              <a:rPr lang="en-US" dirty="0"/>
              <a:t>Steam</a:t>
            </a:r>
          </a:p>
          <a:p>
            <a:pPr lvl="2"/>
            <a:r>
              <a:rPr lang="en-US" dirty="0"/>
              <a:t>Epic Games Launcher</a:t>
            </a:r>
          </a:p>
          <a:p>
            <a:pPr lvl="2"/>
            <a:r>
              <a:rPr lang="en-US" dirty="0"/>
              <a:t>Minecraft Launcher</a:t>
            </a:r>
            <a:endParaRPr lang="bg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EAF6F0-738B-9AF0-C76E-EE41BF297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Видове приложен софтуер</a:t>
            </a:r>
            <a:r>
              <a:rPr lang="en-US" dirty="0"/>
              <a:t> (6)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FF0DF7-BCE2-6A39-24F6-CE07855B9E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76000" y="3654000"/>
            <a:ext cx="2007875" cy="20078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462B1C-BB6B-656E-D86D-AA8C52DD72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00" y="3654000"/>
            <a:ext cx="1821967" cy="2115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1D6B26-82B7-A204-A514-BA25735E55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000" y="3654000"/>
            <a:ext cx="2115000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12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78D720-8EB2-D3D6-27AF-2A9429554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92571-9662-D33A-C7E9-C32FDDFC9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Потребителски интерфейс</a:t>
            </a:r>
          </a:p>
          <a:p>
            <a:pPr lvl="1"/>
            <a:r>
              <a:rPr lang="bg-BG" dirty="0"/>
              <a:t>Повечето </a:t>
            </a:r>
            <a:r>
              <a:rPr lang="bg-BG" b="1" dirty="0"/>
              <a:t>приложения</a:t>
            </a:r>
            <a:r>
              <a:rPr lang="bg-BG" dirty="0"/>
              <a:t> използват </a:t>
            </a:r>
            <a:r>
              <a:rPr lang="bg-BG" b="1" dirty="0">
                <a:solidFill>
                  <a:schemeClr val="bg1"/>
                </a:solidFill>
              </a:rPr>
              <a:t>интуитивен графичен интерфейс</a:t>
            </a:r>
            <a:r>
              <a:rPr lang="bg-BG" b="1" dirty="0"/>
              <a:t> </a:t>
            </a:r>
            <a:r>
              <a:rPr lang="en-US" b="1" dirty="0"/>
              <a:t>(GUI)</a:t>
            </a:r>
            <a:r>
              <a:rPr lang="bg-BG" dirty="0"/>
              <a:t> </a:t>
            </a:r>
          </a:p>
          <a:p>
            <a:pPr lvl="1"/>
            <a:r>
              <a:rPr lang="bg-BG" dirty="0"/>
              <a:t>Но някои разчитат на </a:t>
            </a:r>
            <a:r>
              <a:rPr lang="bg-BG" b="1" dirty="0">
                <a:solidFill>
                  <a:schemeClr val="bg1"/>
                </a:solidFill>
              </a:rPr>
              <a:t>команден ред </a:t>
            </a:r>
            <a:r>
              <a:rPr lang="en-US" b="1" dirty="0"/>
              <a:t>(CLI)</a:t>
            </a:r>
            <a:endParaRPr lang="bg-BG" b="1" dirty="0"/>
          </a:p>
          <a:p>
            <a:pPr lvl="1"/>
            <a:endParaRPr lang="bg-BG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EAF6F0-738B-9AF0-C76E-EE41BF297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3400" dirty="0"/>
              <a:t>Основни характеристики на приложния софтуер </a:t>
            </a:r>
            <a:r>
              <a:rPr lang="en-US" sz="3400" dirty="0"/>
              <a:t>(1)</a:t>
            </a:r>
            <a:endParaRPr lang="en-BG" sz="3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8D010D-C1DB-7450-DE23-4C2097CF0D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105" y="3668032"/>
            <a:ext cx="5395070" cy="296514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CFBE72F-FF56-952D-DDE7-F91F4720A7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665" y="3703893"/>
            <a:ext cx="4551038" cy="295160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10879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78D720-8EB2-D3D6-27AF-2A9429554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92571-9662-D33A-C7E9-C32FDDFC9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Съвместимост</a:t>
            </a:r>
          </a:p>
          <a:p>
            <a:pPr lvl="1"/>
            <a:r>
              <a:rPr lang="bg-BG" dirty="0"/>
              <a:t>Програмите трябва да са </a:t>
            </a:r>
            <a:r>
              <a:rPr lang="bg-BG" b="1" dirty="0"/>
              <a:t>съвместими</a:t>
            </a:r>
            <a:r>
              <a:rPr lang="bg-BG" dirty="0"/>
              <a:t> с </a:t>
            </a:r>
            <a:r>
              <a:rPr lang="bg-BG" b="1" dirty="0"/>
              <a:t>операционната система</a:t>
            </a:r>
          </a:p>
          <a:p>
            <a:r>
              <a:rPr lang="bg-BG" b="1" dirty="0">
                <a:solidFill>
                  <a:schemeClr val="bg1"/>
                </a:solidFill>
              </a:rPr>
              <a:t>Функционалност</a:t>
            </a:r>
          </a:p>
          <a:p>
            <a:pPr lvl="1"/>
            <a:r>
              <a:rPr lang="bg-BG" dirty="0"/>
              <a:t>Определя какви </a:t>
            </a:r>
            <a:r>
              <a:rPr lang="bg-BG" b="1" dirty="0"/>
              <a:t>задачи</a:t>
            </a:r>
            <a:r>
              <a:rPr lang="bg-BG" dirty="0"/>
              <a:t> може да </a:t>
            </a:r>
            <a:r>
              <a:rPr lang="bg-BG" b="1" dirty="0"/>
              <a:t>изпълнява</a:t>
            </a:r>
            <a:r>
              <a:rPr lang="bg-BG" dirty="0"/>
              <a:t> дадената </a:t>
            </a:r>
            <a:r>
              <a:rPr lang="bg-BG" b="1" dirty="0"/>
              <a:t>програма</a:t>
            </a:r>
            <a:endParaRPr lang="en-US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EAF6F0-738B-9AF0-C76E-EE41BF297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3400" dirty="0"/>
              <a:t>Основни характеристики на приложния софтуер </a:t>
            </a:r>
            <a:r>
              <a:rPr lang="en-US" sz="3400" dirty="0"/>
              <a:t>(</a:t>
            </a:r>
            <a:r>
              <a:rPr lang="bg-BG" sz="3400" dirty="0"/>
              <a:t>2</a:t>
            </a:r>
            <a:r>
              <a:rPr lang="en-US" sz="3400" dirty="0"/>
              <a:t>)</a:t>
            </a:r>
            <a:endParaRPr lang="en-BG" sz="3400" dirty="0"/>
          </a:p>
        </p:txBody>
      </p:sp>
    </p:spTree>
    <p:extLst>
      <p:ext uri="{BB962C8B-B14F-4D97-AF65-F5344CB8AC3E}">
        <p14:creationId xmlns:p14="http://schemas.microsoft.com/office/powerpoint/2010/main" val="2477751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78D720-8EB2-D3D6-27AF-2A9429554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92571-9662-D33A-C7E9-C32FDDFC9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Лиценз</a:t>
            </a:r>
          </a:p>
          <a:p>
            <a:pPr lvl="1"/>
            <a:r>
              <a:rPr lang="bg-BG" b="1" dirty="0"/>
              <a:t>Платен</a:t>
            </a:r>
            <a:r>
              <a:rPr lang="bg-BG" dirty="0"/>
              <a:t> </a:t>
            </a:r>
            <a:r>
              <a:rPr lang="en-US" dirty="0"/>
              <a:t>(</a:t>
            </a:r>
            <a:r>
              <a:rPr lang="bg-BG" dirty="0"/>
              <a:t>напр. </a:t>
            </a:r>
            <a:r>
              <a:rPr lang="en-US" dirty="0"/>
              <a:t>Microsoft Office)</a:t>
            </a:r>
            <a:endParaRPr lang="bg-BG" dirty="0"/>
          </a:p>
          <a:p>
            <a:pPr lvl="1"/>
            <a:r>
              <a:rPr lang="bg-BG" b="1" dirty="0"/>
              <a:t>Безплатен</a:t>
            </a:r>
            <a:r>
              <a:rPr lang="bg-BG" dirty="0"/>
              <a:t> (напр. </a:t>
            </a:r>
            <a:r>
              <a:rPr lang="en-US" dirty="0"/>
              <a:t>LibreOffice)</a:t>
            </a:r>
            <a:endParaRPr lang="bg-BG" dirty="0"/>
          </a:p>
          <a:p>
            <a:pPr lvl="1"/>
            <a:r>
              <a:rPr lang="bg-BG" b="1" dirty="0"/>
              <a:t>С отворен код</a:t>
            </a:r>
            <a:r>
              <a:rPr lang="en-US" b="1" dirty="0"/>
              <a:t> </a:t>
            </a:r>
            <a:r>
              <a:rPr lang="en-US" dirty="0"/>
              <a:t>(</a:t>
            </a:r>
            <a:r>
              <a:rPr lang="bg-BG" dirty="0"/>
              <a:t>напр. </a:t>
            </a:r>
            <a:r>
              <a:rPr lang="en-US" dirty="0"/>
              <a:t>OpenOffice)</a:t>
            </a:r>
            <a:endParaRPr lang="bg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EAF6F0-738B-9AF0-C76E-EE41BF297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3400" dirty="0"/>
              <a:t>Основни характеристики на приложния софтуер</a:t>
            </a:r>
            <a:r>
              <a:rPr lang="en-US" sz="3400" dirty="0"/>
              <a:t> (</a:t>
            </a:r>
            <a:r>
              <a:rPr lang="bg-BG" sz="3400" dirty="0"/>
              <a:t>3</a:t>
            </a:r>
            <a:r>
              <a:rPr lang="en-US" sz="3400" dirty="0"/>
              <a:t>)</a:t>
            </a:r>
            <a:endParaRPr lang="en-BG" sz="3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F8F5FA-3769-07F6-DA40-A7FD59C893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741" y="4097254"/>
            <a:ext cx="2314379" cy="23143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CF677E-9802-CEA7-B5FA-8C723793AD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712" y="4370668"/>
            <a:ext cx="2411961" cy="176754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8AA867D-FF7D-211D-F486-57E915DA13A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999" b="35323"/>
          <a:stretch/>
        </p:blipFill>
        <p:spPr>
          <a:xfrm>
            <a:off x="6896266" y="4697568"/>
            <a:ext cx="5112232" cy="1113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38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78D720-8EB2-D3D6-27AF-2A9429554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92571-9662-D33A-C7E9-C32FDDFC9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Избор на версия</a:t>
            </a:r>
          </a:p>
          <a:p>
            <a:pPr lvl="1"/>
            <a:r>
              <a:rPr lang="bg-BG" dirty="0"/>
              <a:t>Някои програми предлагат </a:t>
            </a:r>
            <a:r>
              <a:rPr lang="bg-BG" b="1" dirty="0"/>
              <a:t>версии</a:t>
            </a:r>
            <a:r>
              <a:rPr lang="bg-BG" dirty="0"/>
              <a:t> за различни </a:t>
            </a:r>
            <a:r>
              <a:rPr lang="bg-BG" b="1" dirty="0">
                <a:solidFill>
                  <a:schemeClr val="bg1"/>
                </a:solidFill>
              </a:rPr>
              <a:t>архитектури</a:t>
            </a:r>
            <a:r>
              <a:rPr lang="bg-BG" dirty="0"/>
              <a:t> </a:t>
            </a:r>
            <a:r>
              <a:rPr lang="en-US" dirty="0"/>
              <a:t>(32-bit </a:t>
            </a:r>
            <a:r>
              <a:rPr lang="bg-BG" dirty="0"/>
              <a:t>или 64-</a:t>
            </a:r>
            <a:r>
              <a:rPr lang="en-US" dirty="0"/>
              <a:t>bit)</a:t>
            </a:r>
            <a:endParaRPr lang="bg-BG" dirty="0"/>
          </a:p>
          <a:p>
            <a:r>
              <a:rPr lang="bg-BG" b="1" dirty="0">
                <a:solidFill>
                  <a:schemeClr val="bg1"/>
                </a:solidFill>
              </a:rPr>
              <a:t>Изтегляне</a:t>
            </a:r>
          </a:p>
          <a:p>
            <a:pPr lvl="1"/>
            <a:r>
              <a:rPr lang="bg-BG" dirty="0"/>
              <a:t>От </a:t>
            </a:r>
            <a:r>
              <a:rPr lang="bg-BG" b="1" dirty="0">
                <a:solidFill>
                  <a:schemeClr val="bg1"/>
                </a:solidFill>
              </a:rPr>
              <a:t>официални уебсайтове </a:t>
            </a:r>
            <a:r>
              <a:rPr lang="bg-BG" dirty="0"/>
              <a:t>или </a:t>
            </a:r>
            <a:r>
              <a:rPr lang="bg-BG" b="1" dirty="0">
                <a:solidFill>
                  <a:schemeClr val="bg1"/>
                </a:solidFill>
              </a:rPr>
              <a:t>онлайн магазини </a:t>
            </a:r>
            <a:r>
              <a:rPr lang="bg-BG" dirty="0"/>
              <a:t>за </a:t>
            </a:r>
            <a:r>
              <a:rPr lang="bg-BG" b="1" dirty="0"/>
              <a:t>приложения</a:t>
            </a:r>
          </a:p>
          <a:p>
            <a:r>
              <a:rPr lang="bg-BG" b="1" dirty="0">
                <a:solidFill>
                  <a:schemeClr val="bg1"/>
                </a:solidFill>
              </a:rPr>
              <a:t>Инсталация</a:t>
            </a:r>
          </a:p>
          <a:p>
            <a:pPr lvl="1"/>
            <a:r>
              <a:rPr lang="bg-BG" dirty="0"/>
              <a:t>Следване на </a:t>
            </a:r>
            <a:r>
              <a:rPr lang="bg-BG" b="1" dirty="0"/>
              <a:t>стъпките</a:t>
            </a:r>
            <a:r>
              <a:rPr lang="bg-BG" dirty="0"/>
              <a:t> в </a:t>
            </a:r>
            <a:r>
              <a:rPr lang="bg-BG" b="1" dirty="0">
                <a:solidFill>
                  <a:schemeClr val="bg1"/>
                </a:solidFill>
              </a:rPr>
              <a:t>съветника за инсталация </a:t>
            </a:r>
            <a:r>
              <a:rPr lang="bg-BG" dirty="0"/>
              <a:t>след </a:t>
            </a:r>
            <a:r>
              <a:rPr lang="bg-BG" b="1" dirty="0"/>
              <a:t>стартиране</a:t>
            </a:r>
            <a:r>
              <a:rPr lang="bg-BG" dirty="0"/>
              <a:t> на </a:t>
            </a:r>
            <a:r>
              <a:rPr lang="bg-BG" b="1" dirty="0">
                <a:solidFill>
                  <a:schemeClr val="bg1"/>
                </a:solidFill>
              </a:rPr>
              <a:t>инсталационния файл</a:t>
            </a:r>
          </a:p>
          <a:p>
            <a:r>
              <a:rPr lang="bg-BG" b="1" dirty="0">
                <a:solidFill>
                  <a:schemeClr val="bg1"/>
                </a:solidFill>
              </a:rPr>
              <a:t>Проверка на зависимости</a:t>
            </a:r>
          </a:p>
          <a:p>
            <a:pPr lvl="1"/>
            <a:r>
              <a:rPr lang="bg-BG" dirty="0"/>
              <a:t>Някои програми изискват </a:t>
            </a:r>
            <a:r>
              <a:rPr lang="bg-BG" b="1" dirty="0"/>
              <a:t>допълнителен софтуер </a:t>
            </a:r>
            <a:r>
              <a:rPr lang="en-US" dirty="0"/>
              <a:t>(</a:t>
            </a:r>
            <a:r>
              <a:rPr lang="bg-BG" dirty="0"/>
              <a:t>напр.</a:t>
            </a:r>
            <a:r>
              <a:rPr lang="en-US" dirty="0"/>
              <a:t> Minecraft)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EAF6F0-738B-9AF0-C76E-EE41BF297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Процес на инсталация на приложен софтуер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749457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>
            <a:normAutofit fontScale="85000" lnSpcReduction="20000"/>
          </a:bodyPr>
          <a:lstStyle/>
          <a:p>
            <a:pPr>
              <a:buClr>
                <a:schemeClr val="tx1"/>
              </a:buClr>
            </a:pPr>
            <a:r>
              <a:rPr lang="en-US" sz="4000" dirty="0"/>
              <a:t>​</a:t>
            </a:r>
            <a:r>
              <a:rPr lang="bg-BG" sz="4000" b="1" dirty="0">
                <a:solidFill>
                  <a:schemeClr val="bg1"/>
                </a:solidFill>
              </a:rPr>
              <a:t>Софтуер</a:t>
            </a:r>
            <a:endParaRPr lang="bg-BG" sz="3800" b="1" dirty="0">
              <a:solidFill>
                <a:schemeClr val="bg1"/>
              </a:solidFill>
            </a:endParaRPr>
          </a:p>
          <a:p>
            <a:pPr lvl="1">
              <a:buClr>
                <a:schemeClr val="tx1"/>
              </a:buClr>
            </a:pPr>
            <a:r>
              <a:rPr lang="bg-BG" sz="3600" b="1" dirty="0"/>
              <a:t>Системен софтуер</a:t>
            </a:r>
          </a:p>
          <a:p>
            <a:pPr lvl="1">
              <a:buClr>
                <a:schemeClr val="tx1"/>
              </a:buClr>
            </a:pPr>
            <a:r>
              <a:rPr lang="bg-BG" sz="3800" b="1" dirty="0"/>
              <a:t>Приложен софтуер</a:t>
            </a:r>
          </a:p>
          <a:p>
            <a:pPr lvl="1">
              <a:buClr>
                <a:schemeClr val="tx1"/>
              </a:buClr>
            </a:pPr>
            <a:r>
              <a:rPr lang="bg-BG" sz="3800" b="1" dirty="0"/>
              <a:t>Програмен софтуер</a:t>
            </a:r>
          </a:p>
          <a:p>
            <a:pPr>
              <a:buClr>
                <a:schemeClr val="tx1"/>
              </a:buClr>
            </a:pPr>
            <a:r>
              <a:rPr lang="en-US" sz="4000" dirty="0">
                <a:solidFill>
                  <a:schemeClr val="bg1"/>
                </a:solidFill>
              </a:rPr>
              <a:t>​​</a:t>
            </a:r>
            <a:r>
              <a:rPr lang="bg-BG" sz="4000" b="1" dirty="0">
                <a:solidFill>
                  <a:schemeClr val="bg1"/>
                </a:solidFill>
              </a:rPr>
              <a:t>Приложен софтуер</a:t>
            </a:r>
          </a:p>
          <a:p>
            <a:pPr lvl="1">
              <a:buClr>
                <a:schemeClr val="tx1"/>
              </a:buClr>
            </a:pPr>
            <a:r>
              <a:rPr lang="bg-BG" sz="3800" b="1" dirty="0"/>
              <a:t>Видове</a:t>
            </a:r>
            <a:r>
              <a:rPr lang="bg-BG" sz="3800" dirty="0"/>
              <a:t> приложен софтуер</a:t>
            </a:r>
          </a:p>
          <a:p>
            <a:pPr lvl="1">
              <a:buClr>
                <a:schemeClr val="tx1"/>
              </a:buClr>
            </a:pPr>
            <a:r>
              <a:rPr lang="bg-BG" sz="3800" dirty="0"/>
              <a:t>Основни </a:t>
            </a:r>
            <a:r>
              <a:rPr lang="bg-BG" sz="3800" b="1" dirty="0"/>
              <a:t>характеристики</a:t>
            </a:r>
          </a:p>
          <a:p>
            <a:pPr lvl="1">
              <a:buClr>
                <a:schemeClr val="tx1"/>
              </a:buClr>
            </a:pPr>
            <a:r>
              <a:rPr lang="bg-BG" sz="3800" dirty="0"/>
              <a:t>Процес на </a:t>
            </a:r>
            <a:r>
              <a:rPr lang="bg-BG" sz="3800" b="1" dirty="0"/>
              <a:t>инсталация</a:t>
            </a:r>
            <a:r>
              <a:rPr lang="bg-BG" sz="3800" dirty="0"/>
              <a:t> и </a:t>
            </a:r>
            <a:r>
              <a:rPr lang="bg-BG" sz="3800" b="1" dirty="0"/>
              <a:t>конфигуриране</a:t>
            </a:r>
          </a:p>
          <a:p>
            <a:pPr>
              <a:buClr>
                <a:schemeClr val="tx1"/>
              </a:buClr>
            </a:pPr>
            <a:r>
              <a:rPr lang="en-US" sz="4200" dirty="0"/>
              <a:t>​</a:t>
            </a:r>
            <a:r>
              <a:rPr lang="bg-BG" sz="3900" b="1" dirty="0"/>
              <a:t>Пример</a:t>
            </a:r>
            <a:r>
              <a:rPr lang="en-US" sz="3900" b="1" dirty="0"/>
              <a:t>: </a:t>
            </a:r>
            <a:r>
              <a:rPr lang="bg-BG" sz="3900" dirty="0"/>
              <a:t>Инсталиране на програмата </a:t>
            </a:r>
            <a:r>
              <a:rPr lang="en-US" sz="3900" dirty="0"/>
              <a:t>Zoom</a:t>
            </a:r>
            <a:endParaRPr lang="bg-BG" sz="3900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78D720-8EB2-D3D6-27AF-2A9429554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92571-9662-D33A-C7E9-C32FDDFC9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Първо стартиране</a:t>
            </a:r>
          </a:p>
          <a:p>
            <a:pPr lvl="1"/>
            <a:r>
              <a:rPr lang="bg-BG" dirty="0"/>
              <a:t>Запознаване с </a:t>
            </a:r>
            <a:r>
              <a:rPr lang="bg-BG" b="1" dirty="0">
                <a:solidFill>
                  <a:schemeClr val="bg1"/>
                </a:solidFill>
              </a:rPr>
              <a:t>основните функции </a:t>
            </a:r>
            <a:r>
              <a:rPr lang="bg-BG" dirty="0"/>
              <a:t>на </a:t>
            </a:r>
            <a:r>
              <a:rPr lang="bg-BG" b="1" dirty="0"/>
              <a:t>приложението</a:t>
            </a:r>
          </a:p>
          <a:p>
            <a:r>
              <a:rPr lang="bg-BG" b="1" dirty="0">
                <a:solidFill>
                  <a:schemeClr val="bg1"/>
                </a:solidFill>
              </a:rPr>
              <a:t>Създаване на потребителски профил</a:t>
            </a:r>
          </a:p>
          <a:p>
            <a:pPr lvl="1"/>
            <a:r>
              <a:rPr lang="bg-BG" dirty="0"/>
              <a:t>Позволява </a:t>
            </a:r>
            <a:r>
              <a:rPr lang="bg-BG" b="1" dirty="0"/>
              <a:t>запазване</a:t>
            </a:r>
            <a:r>
              <a:rPr lang="bg-BG" dirty="0"/>
              <a:t> на </a:t>
            </a:r>
            <a:r>
              <a:rPr lang="bg-BG" b="1" dirty="0"/>
              <a:t>личните настройки </a:t>
            </a:r>
            <a:r>
              <a:rPr lang="bg-BG" dirty="0"/>
              <a:t>и </a:t>
            </a:r>
            <a:r>
              <a:rPr lang="bg-BG" b="1" dirty="0"/>
              <a:t>данни</a:t>
            </a:r>
          </a:p>
          <a:p>
            <a:r>
              <a:rPr lang="bg-BG" b="1" dirty="0">
                <a:solidFill>
                  <a:schemeClr val="bg1"/>
                </a:solidFill>
              </a:rPr>
              <a:t>Персонализиране</a:t>
            </a:r>
          </a:p>
          <a:p>
            <a:pPr lvl="1"/>
            <a:r>
              <a:rPr lang="bg-BG" dirty="0"/>
              <a:t>Повечето програми позволяват </a:t>
            </a:r>
            <a:r>
              <a:rPr lang="bg-BG" b="1" dirty="0">
                <a:solidFill>
                  <a:schemeClr val="bg1"/>
                </a:solidFill>
              </a:rPr>
              <a:t>настройки</a:t>
            </a:r>
            <a:r>
              <a:rPr lang="bg-BG" dirty="0"/>
              <a:t> на </a:t>
            </a:r>
            <a:r>
              <a:rPr lang="bg-BG" b="1" dirty="0"/>
              <a:t>теми</a:t>
            </a:r>
            <a:r>
              <a:rPr lang="bg-BG" dirty="0"/>
              <a:t>, </a:t>
            </a:r>
            <a:r>
              <a:rPr lang="bg-BG" b="1" dirty="0"/>
              <a:t>шрифтове</a:t>
            </a:r>
            <a:r>
              <a:rPr lang="bg-BG" dirty="0"/>
              <a:t>, </a:t>
            </a:r>
            <a:r>
              <a:rPr lang="bg-BG" b="1" dirty="0"/>
              <a:t>интерфейс</a:t>
            </a:r>
            <a:r>
              <a:rPr lang="bg-BG" dirty="0"/>
              <a:t> и др.</a:t>
            </a:r>
          </a:p>
          <a:p>
            <a:r>
              <a:rPr lang="bg-BG" b="1" dirty="0">
                <a:solidFill>
                  <a:schemeClr val="bg1"/>
                </a:solidFill>
              </a:rPr>
              <a:t>Свързване с други приложения</a:t>
            </a:r>
          </a:p>
          <a:p>
            <a:pPr lvl="1"/>
            <a:r>
              <a:rPr lang="bg-BG" dirty="0"/>
              <a:t>Възможност за </a:t>
            </a:r>
            <a:r>
              <a:rPr lang="bg-BG" b="1" dirty="0">
                <a:solidFill>
                  <a:schemeClr val="bg1"/>
                </a:solidFill>
              </a:rPr>
              <a:t>интеграция</a:t>
            </a:r>
            <a:r>
              <a:rPr lang="bg-BG" dirty="0"/>
              <a:t> с </a:t>
            </a:r>
            <a:r>
              <a:rPr lang="bg-BG" b="1" dirty="0"/>
              <a:t>облачни услуги </a:t>
            </a:r>
            <a:r>
              <a:rPr lang="bg-BG" dirty="0"/>
              <a:t>и </a:t>
            </a:r>
            <a:r>
              <a:rPr lang="bg-BG" b="1" dirty="0"/>
              <a:t>допълнителни разширения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EAF6F0-738B-9AF0-C76E-EE41BF297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Конфигуриране на приложен софтуер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1486233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78D720-8EB2-D3D6-27AF-2A9429554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92571-9662-D33A-C7E9-C32FDDFC9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Проверка за актуализации</a:t>
            </a:r>
          </a:p>
          <a:p>
            <a:pPr lvl="1"/>
            <a:r>
              <a:rPr lang="bg-BG" dirty="0"/>
              <a:t>Софтуерът често има </a:t>
            </a:r>
            <a:r>
              <a:rPr lang="bg-BG" b="1" dirty="0">
                <a:solidFill>
                  <a:schemeClr val="bg1"/>
                </a:solidFill>
              </a:rPr>
              <a:t>автоматични обновления </a:t>
            </a:r>
            <a:r>
              <a:rPr lang="bg-BG" dirty="0"/>
              <a:t>за </a:t>
            </a:r>
            <a:r>
              <a:rPr lang="bg-BG" b="1" dirty="0"/>
              <a:t>подобряване</a:t>
            </a:r>
            <a:r>
              <a:rPr lang="bg-BG" dirty="0"/>
              <a:t> на </a:t>
            </a:r>
            <a:r>
              <a:rPr lang="bg-BG" b="1" dirty="0"/>
              <a:t>сигурността</a:t>
            </a:r>
            <a:r>
              <a:rPr lang="bg-BG" dirty="0"/>
              <a:t> и </a:t>
            </a:r>
            <a:r>
              <a:rPr lang="bg-BG" b="1" dirty="0"/>
              <a:t>функционалността</a:t>
            </a:r>
          </a:p>
          <a:p>
            <a:r>
              <a:rPr lang="bg-BG" b="1" dirty="0">
                <a:solidFill>
                  <a:schemeClr val="bg1"/>
                </a:solidFill>
              </a:rPr>
              <a:t>Автоматично</a:t>
            </a:r>
            <a:r>
              <a:rPr lang="bg-BG" dirty="0"/>
              <a:t> или </a:t>
            </a:r>
            <a:r>
              <a:rPr lang="bg-BG" b="1" dirty="0">
                <a:solidFill>
                  <a:schemeClr val="bg1"/>
                </a:solidFill>
              </a:rPr>
              <a:t>ръчно обновяване</a:t>
            </a:r>
          </a:p>
          <a:p>
            <a:pPr lvl="1"/>
            <a:r>
              <a:rPr lang="bg-BG" dirty="0"/>
              <a:t>Някои програми се </a:t>
            </a:r>
            <a:r>
              <a:rPr lang="bg-BG" b="1" dirty="0"/>
              <a:t>актуализират</a:t>
            </a:r>
            <a:r>
              <a:rPr lang="bg-BG" dirty="0"/>
              <a:t> </a:t>
            </a:r>
            <a:r>
              <a:rPr lang="bg-BG" b="1" dirty="0">
                <a:solidFill>
                  <a:schemeClr val="bg1"/>
                </a:solidFill>
              </a:rPr>
              <a:t>автоматично</a:t>
            </a:r>
            <a:r>
              <a:rPr lang="bg-BG" dirty="0"/>
              <a:t>, докато други изискват </a:t>
            </a:r>
            <a:r>
              <a:rPr lang="bg-BG" b="1" dirty="0">
                <a:solidFill>
                  <a:schemeClr val="bg1"/>
                </a:solidFill>
              </a:rPr>
              <a:t>ръчно изтегляне</a:t>
            </a:r>
          </a:p>
          <a:p>
            <a:r>
              <a:rPr lang="bg-BG" b="1" dirty="0">
                <a:solidFill>
                  <a:schemeClr val="bg1"/>
                </a:solidFill>
              </a:rPr>
              <a:t>Архивиране</a:t>
            </a:r>
          </a:p>
          <a:p>
            <a:pPr lvl="1"/>
            <a:r>
              <a:rPr lang="bg-BG" b="1" dirty="0"/>
              <a:t>Запазване</a:t>
            </a:r>
            <a:r>
              <a:rPr lang="bg-BG" dirty="0"/>
              <a:t> на </a:t>
            </a:r>
            <a:r>
              <a:rPr lang="bg-BG" b="1" dirty="0">
                <a:solidFill>
                  <a:schemeClr val="bg1"/>
                </a:solidFill>
              </a:rPr>
              <a:t>резервни копия</a:t>
            </a:r>
          </a:p>
          <a:p>
            <a:r>
              <a:rPr lang="bg-BG" b="1" dirty="0">
                <a:solidFill>
                  <a:schemeClr val="bg1"/>
                </a:solidFill>
              </a:rPr>
              <a:t>Разрешаване на проблеми</a:t>
            </a:r>
          </a:p>
          <a:p>
            <a:pPr lvl="1"/>
            <a:r>
              <a:rPr lang="bg-BG" b="1" dirty="0"/>
              <a:t>Отстраняване</a:t>
            </a:r>
            <a:r>
              <a:rPr lang="bg-BG" dirty="0"/>
              <a:t> на </a:t>
            </a:r>
            <a:r>
              <a:rPr lang="bg-BG" b="1" dirty="0">
                <a:solidFill>
                  <a:schemeClr val="bg1"/>
                </a:solidFill>
              </a:rPr>
              <a:t>грешки</a:t>
            </a:r>
            <a:r>
              <a:rPr lang="bg-BG" dirty="0"/>
              <a:t> при </a:t>
            </a:r>
            <a:r>
              <a:rPr lang="bg-BG" b="1" dirty="0"/>
              <a:t>инсталация</a:t>
            </a:r>
            <a:r>
              <a:rPr lang="bg-BG" dirty="0"/>
              <a:t> или </a:t>
            </a:r>
            <a:r>
              <a:rPr lang="bg-BG" b="1" dirty="0"/>
              <a:t>несъвместимост</a:t>
            </a:r>
            <a:endParaRPr lang="en-US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EAF6F0-738B-9AF0-C76E-EE41BF297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2" y="133109"/>
            <a:ext cx="10270594" cy="882654"/>
          </a:xfrm>
        </p:spPr>
        <p:txBody>
          <a:bodyPr>
            <a:normAutofit fontScale="90000"/>
          </a:bodyPr>
          <a:lstStyle/>
          <a:p>
            <a:r>
              <a:rPr lang="bg-BG" dirty="0"/>
              <a:t>Поддръжка и актуализации на приложен софтуер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3283272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bg-BG" sz="4000" dirty="0"/>
              <a:t>Инсталиране на програмата </a:t>
            </a:r>
            <a:r>
              <a:rPr lang="en-US" sz="4000" dirty="0"/>
              <a:t>Zoom</a:t>
            </a:r>
            <a:endParaRPr lang="bg-BG" sz="4000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5600" dirty="0"/>
              <a:t>Пример</a:t>
            </a:r>
            <a:endParaRPr lang="en-US" sz="5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00D490-496C-1CF8-4003-5B245913D8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19882" y="1584000"/>
            <a:ext cx="2552235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999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4F2239A-4A82-61AA-001A-D68E3FD4DA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EACE59-6D7C-1B30-206E-EA5F3B39B1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Отиваме в сайта </a:t>
            </a:r>
            <a:r>
              <a:rPr lang="en-GB" dirty="0">
                <a:hlinkClick r:id="rId2"/>
              </a:rPr>
              <a:t>zoom.us/download</a:t>
            </a:r>
            <a:endParaRPr lang="bg-BG" dirty="0"/>
          </a:p>
          <a:p>
            <a:r>
              <a:rPr lang="bg-BG" dirty="0"/>
              <a:t>Избираме </a:t>
            </a:r>
            <a:r>
              <a:rPr lang="en-US" b="1" dirty="0">
                <a:solidFill>
                  <a:schemeClr val="bg1"/>
                </a:solidFill>
              </a:rPr>
              <a:t>Zoom Workplace for Windows</a:t>
            </a:r>
            <a:r>
              <a:rPr lang="en-US" b="1" dirty="0"/>
              <a:t> </a:t>
            </a:r>
            <a:r>
              <a:rPr lang="bg-BG" dirty="0"/>
              <a:t>и </a:t>
            </a:r>
            <a:r>
              <a:rPr lang="bg-BG" b="1" dirty="0"/>
              <a:t>подходящата версия</a:t>
            </a:r>
            <a:endParaRPr lang="en-BG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1B76EBE-B76C-FB9A-873F-B57A0D5BF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Изтегляне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8631C7-354E-ED99-0735-0B95E39F7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750" y="3429000"/>
            <a:ext cx="9742500" cy="264985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75453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4F2239A-4A82-61AA-001A-D68E3FD4DA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EACE59-6D7C-1B30-206E-EA5F3B39B1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Стартираме </a:t>
            </a:r>
            <a:r>
              <a:rPr lang="bg-BG" b="1" dirty="0"/>
              <a:t>изтегления файл</a:t>
            </a:r>
          </a:p>
          <a:p>
            <a:r>
              <a:rPr lang="bg-BG" dirty="0"/>
              <a:t>Програмата се </a:t>
            </a:r>
            <a:r>
              <a:rPr lang="bg-BG" b="1" dirty="0"/>
              <a:t>инсталира</a:t>
            </a:r>
            <a:r>
              <a:rPr lang="bg-BG" dirty="0"/>
              <a:t> </a:t>
            </a:r>
            <a:r>
              <a:rPr lang="bg-BG" b="1" dirty="0">
                <a:solidFill>
                  <a:schemeClr val="bg1"/>
                </a:solidFill>
              </a:rPr>
              <a:t>автоматично</a:t>
            </a:r>
            <a:endParaRPr lang="en-BG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1B76EBE-B76C-FB9A-873F-B57A0D5BF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Инсталиране</a:t>
            </a:r>
            <a:endParaRPr lang="en-BG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446598-BEFF-B04F-28D1-F08208A946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3500" y="2602000"/>
            <a:ext cx="5445000" cy="390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67421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4F2239A-4A82-61AA-001A-D68E3FD4DA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EACE59-6D7C-1B30-206E-EA5F3B39B1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Влизаме с </a:t>
            </a:r>
            <a:r>
              <a:rPr lang="bg-BG" b="1" dirty="0"/>
              <a:t>профила си </a:t>
            </a:r>
            <a:r>
              <a:rPr lang="bg-BG" dirty="0"/>
              <a:t>или </a:t>
            </a:r>
            <a:r>
              <a:rPr lang="bg-BG" b="1" dirty="0">
                <a:solidFill>
                  <a:schemeClr val="bg1"/>
                </a:solidFill>
              </a:rPr>
              <a:t>създаваме нов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1B76EBE-B76C-FB9A-873F-B57A0D5BF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Първо стартиране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AC870A-8447-DC33-C227-AC8E6E2B5B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848" y="2110525"/>
            <a:ext cx="7616304" cy="369996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0" name="AutoShape 7">
            <a:extLst>
              <a:ext uri="{FF2B5EF4-FFF2-40B4-BE49-F238E27FC236}">
                <a16:creationId xmlns:a16="http://schemas.microsoft.com/office/drawing/2014/main" id="{10ACA979-2E33-494A-5FAE-789FA4AC9A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6000" y="2918391"/>
            <a:ext cx="5490000" cy="510609"/>
          </a:xfrm>
          <a:prstGeom prst="wedgeRoundRectCallout">
            <a:avLst>
              <a:gd name="adj1" fmla="val 35098"/>
              <a:gd name="adj2" fmla="val 17505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bg-BG" sz="2399" b="1" noProof="1">
                <a:solidFill>
                  <a:schemeClr val="bg2"/>
                </a:solidFill>
              </a:rPr>
              <a:t>Влизане със </a:t>
            </a:r>
            <a:r>
              <a:rPr lang="bg-BG" sz="2399" b="1" noProof="1">
                <a:solidFill>
                  <a:schemeClr val="accent1">
                    <a:lumMod val="60000"/>
                    <a:lumOff val="40000"/>
                  </a:schemeClr>
                </a:solidFill>
              </a:rPr>
              <a:t>съществуващ профил</a:t>
            </a:r>
            <a:endParaRPr lang="en-US" sz="2399" b="1" noProof="1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AutoShape 7">
            <a:extLst>
              <a:ext uri="{FF2B5EF4-FFF2-40B4-BE49-F238E27FC236}">
                <a16:creationId xmlns:a16="http://schemas.microsoft.com/office/drawing/2014/main" id="{1651A77A-6436-5F46-E910-F69FE5F21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6000" y="5996391"/>
            <a:ext cx="4680000" cy="510609"/>
          </a:xfrm>
          <a:prstGeom prst="wedgeRoundRectCallout">
            <a:avLst>
              <a:gd name="adj1" fmla="val -23602"/>
              <a:gd name="adj2" fmla="val -12043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bg-BG" sz="2399" b="1" noProof="1">
                <a:solidFill>
                  <a:schemeClr val="bg2"/>
                </a:solidFill>
              </a:rPr>
              <a:t>Създаване на </a:t>
            </a:r>
            <a:r>
              <a:rPr lang="bg-BG" sz="2399" b="1" noProof="1">
                <a:solidFill>
                  <a:schemeClr val="accent1">
                    <a:lumMod val="60000"/>
                    <a:lumOff val="40000"/>
                  </a:schemeClr>
                </a:solidFill>
              </a:rPr>
              <a:t>нов профил</a:t>
            </a:r>
            <a:endParaRPr lang="en-US" sz="2399" b="1" noProof="1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3446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4F2239A-4A82-61AA-001A-D68E3FD4DA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EACE59-6D7C-1B30-206E-EA5F3B39B1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sz="3200" dirty="0"/>
              <a:t>Попълваме </a:t>
            </a:r>
            <a:r>
              <a:rPr lang="bg-BG" sz="3200" b="1" dirty="0"/>
              <a:t>годината </a:t>
            </a:r>
            <a:r>
              <a:rPr lang="bg-BG" sz="3200" dirty="0"/>
              <a:t>си на</a:t>
            </a:r>
            <a:r>
              <a:rPr lang="bg-BG" sz="3200" b="1" dirty="0"/>
              <a:t> раждане </a:t>
            </a:r>
            <a:r>
              <a:rPr lang="bg-BG" sz="3200" dirty="0"/>
              <a:t>и кликаме върху </a:t>
            </a:r>
            <a:r>
              <a:rPr lang="en-US" sz="3200" b="1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Continue</a:t>
            </a:r>
            <a:r>
              <a:rPr lang="en-US" sz="3200" b="1" dirty="0"/>
              <a:t>]</a:t>
            </a:r>
          </a:p>
          <a:p>
            <a:r>
              <a:rPr lang="bg-BG" sz="3200" dirty="0"/>
              <a:t>Попълваме </a:t>
            </a:r>
            <a:r>
              <a:rPr lang="bg-BG" sz="3200" b="1" dirty="0"/>
              <a:t>имейл адреса </a:t>
            </a:r>
            <a:r>
              <a:rPr lang="bg-BG" sz="3200" dirty="0"/>
              <a:t>си и кликаме върху </a:t>
            </a:r>
            <a:r>
              <a:rPr lang="en-US" sz="3200" b="1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Continue</a:t>
            </a:r>
            <a:r>
              <a:rPr lang="en-US" sz="3200" b="1" dirty="0"/>
              <a:t>]</a:t>
            </a:r>
            <a:endParaRPr lang="bg-BG" sz="32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1B76EBE-B76C-FB9A-873F-B57A0D5BF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Регистрация на нов потребител</a:t>
            </a:r>
            <a:r>
              <a:rPr lang="en-US" dirty="0"/>
              <a:t> (1)</a:t>
            </a:r>
            <a:endParaRPr lang="en-BG" dirty="0"/>
          </a:p>
        </p:txBody>
      </p:sp>
      <p:sp>
        <p:nvSpPr>
          <p:cNvPr id="9" name="Arrow: Right 10">
            <a:extLst>
              <a:ext uri="{FF2B5EF4-FFF2-40B4-BE49-F238E27FC236}">
                <a16:creationId xmlns:a16="http://schemas.microsoft.com/office/drawing/2014/main" id="{D876CAE6-DE10-5127-2667-83B45A042F81}"/>
              </a:ext>
            </a:extLst>
          </p:cNvPr>
          <p:cNvSpPr/>
          <p:nvPr/>
        </p:nvSpPr>
        <p:spPr>
          <a:xfrm>
            <a:off x="5599978" y="3775520"/>
            <a:ext cx="1512461" cy="103773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7C5061-0A9B-15B3-37F8-1495912004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7537" y="2926895"/>
            <a:ext cx="4907260" cy="273498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B78841-088A-A6A5-1B27-57EEDFD19C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7620" y="2422371"/>
            <a:ext cx="3939656" cy="430252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58041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4F2239A-4A82-61AA-001A-D68E3FD4DA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EACE59-6D7C-1B30-206E-EA5F3B39B1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Попълваме кода, изпратен по имейл, и кликаме върху </a:t>
            </a:r>
            <a:r>
              <a:rPr lang="en-US" sz="3200" b="1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Verify</a:t>
            </a:r>
            <a:r>
              <a:rPr lang="en-US" sz="3200" b="1" dirty="0"/>
              <a:t>]</a:t>
            </a:r>
          </a:p>
          <a:p>
            <a:r>
              <a:rPr lang="bg-BG" sz="3200" dirty="0"/>
              <a:t>Попълваме </a:t>
            </a:r>
            <a:r>
              <a:rPr lang="bg-BG" sz="3200" b="1" dirty="0"/>
              <a:t>име</a:t>
            </a:r>
            <a:r>
              <a:rPr lang="bg-BG" sz="3200" dirty="0"/>
              <a:t> и </a:t>
            </a:r>
            <a:r>
              <a:rPr lang="bg-BG" sz="3200" b="1" dirty="0"/>
              <a:t>фамилия</a:t>
            </a:r>
            <a:r>
              <a:rPr lang="bg-BG" sz="3200" dirty="0"/>
              <a:t>, </a:t>
            </a:r>
            <a:r>
              <a:rPr lang="bg-BG" sz="3200" b="1" dirty="0"/>
              <a:t>парола</a:t>
            </a:r>
            <a:r>
              <a:rPr lang="bg-BG" sz="3200" dirty="0"/>
              <a:t> и кликаме върху </a:t>
            </a:r>
            <a:r>
              <a:rPr lang="en-US" sz="3200" b="1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Continue</a:t>
            </a:r>
            <a:r>
              <a:rPr lang="en-US" sz="3200" b="1" dirty="0"/>
              <a:t>]</a:t>
            </a:r>
            <a:endParaRPr lang="bg-BG" sz="32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1B76EBE-B76C-FB9A-873F-B57A0D5BF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Регистрация на нов потребител</a:t>
            </a:r>
            <a:r>
              <a:rPr lang="en-US" dirty="0"/>
              <a:t> (2)</a:t>
            </a:r>
            <a:endParaRPr lang="en-BG" dirty="0"/>
          </a:p>
        </p:txBody>
      </p:sp>
      <p:sp>
        <p:nvSpPr>
          <p:cNvPr id="9" name="Arrow: Right 10">
            <a:extLst>
              <a:ext uri="{FF2B5EF4-FFF2-40B4-BE49-F238E27FC236}">
                <a16:creationId xmlns:a16="http://schemas.microsoft.com/office/drawing/2014/main" id="{D876CAE6-DE10-5127-2667-83B45A042F81}"/>
              </a:ext>
            </a:extLst>
          </p:cNvPr>
          <p:cNvSpPr/>
          <p:nvPr/>
        </p:nvSpPr>
        <p:spPr>
          <a:xfrm>
            <a:off x="5551336" y="3801809"/>
            <a:ext cx="1512461" cy="103773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7C5061-0A9B-15B3-37F8-1495912004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7055" y="3099448"/>
            <a:ext cx="4692079" cy="244245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B78841-088A-A6A5-1B27-57EEDFD19C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6000" y="2543720"/>
            <a:ext cx="3285000" cy="417852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04496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4F2239A-4A82-61AA-001A-D68E3FD4DA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EACE59-6D7C-1B30-206E-EA5F3B39B1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Може да </a:t>
            </a:r>
            <a:r>
              <a:rPr lang="bg-BG" sz="3200" b="1" dirty="0"/>
              <a:t>разгледаме</a:t>
            </a:r>
            <a:r>
              <a:rPr lang="bg-BG" sz="3200" dirty="0"/>
              <a:t> и </a:t>
            </a:r>
            <a:r>
              <a:rPr lang="bg-BG" sz="3200" b="1" dirty="0"/>
              <a:t>персонализираме</a:t>
            </a:r>
            <a:r>
              <a:rPr lang="bg-BG" sz="3200" dirty="0"/>
              <a:t> </a:t>
            </a:r>
            <a:r>
              <a:rPr lang="bg-BG" sz="3200" b="1" dirty="0"/>
              <a:t>настройките</a:t>
            </a:r>
            <a:r>
              <a:rPr lang="bg-BG" sz="3200" dirty="0"/>
              <a:t> си от </a:t>
            </a:r>
            <a:r>
              <a:rPr lang="en-US" sz="3200" b="1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Profile</a:t>
            </a:r>
            <a:r>
              <a:rPr lang="en-US" sz="3200" b="1" dirty="0"/>
              <a:t>]</a:t>
            </a:r>
            <a:r>
              <a:rPr lang="en-US" sz="3200" dirty="0"/>
              <a:t> </a:t>
            </a:r>
            <a:r>
              <a:rPr lang="en-US" sz="3200" dirty="0">
                <a:sym typeface="Wingdings" panose="05000000000000000000" pitchFamily="2" charset="2"/>
              </a:rPr>
              <a:t></a:t>
            </a:r>
            <a:r>
              <a:rPr lang="en-US" sz="3200" dirty="0"/>
              <a:t> </a:t>
            </a:r>
            <a:r>
              <a:rPr lang="en-US" sz="3200" b="1" dirty="0"/>
              <a:t>[</a:t>
            </a:r>
            <a:r>
              <a:rPr lang="en-US" sz="3200" b="1" dirty="0">
                <a:solidFill>
                  <a:schemeClr val="bg1"/>
                </a:solidFill>
              </a:rPr>
              <a:t>Settings</a:t>
            </a:r>
            <a:r>
              <a:rPr lang="en-US" sz="3200" b="1" dirty="0"/>
              <a:t>]</a:t>
            </a:r>
            <a:endParaRPr lang="bg-BG" sz="32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1B76EBE-B76C-FB9A-873F-B57A0D5BF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Персонализиране </a:t>
            </a:r>
            <a:r>
              <a:rPr lang="en-US" dirty="0"/>
              <a:t>(1)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8BD7DD-57F7-3EFA-5520-737AE4A86E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47076" y="1909585"/>
            <a:ext cx="2763924" cy="484766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268F5A-FF98-419B-A563-582EE820B0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8709" y="2260605"/>
            <a:ext cx="4688994" cy="453703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2" name="Arrow: Right 10">
            <a:extLst>
              <a:ext uri="{FF2B5EF4-FFF2-40B4-BE49-F238E27FC236}">
                <a16:creationId xmlns:a16="http://schemas.microsoft.com/office/drawing/2014/main" id="{52B5A2C8-6F62-352A-B317-879D196D9FAE}"/>
              </a:ext>
            </a:extLst>
          </p:cNvPr>
          <p:cNvSpPr/>
          <p:nvPr/>
        </p:nvSpPr>
        <p:spPr>
          <a:xfrm>
            <a:off x="5986159" y="3654000"/>
            <a:ext cx="1512461" cy="103773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 dirty="0"/>
          </a:p>
        </p:txBody>
      </p:sp>
    </p:spTree>
    <p:extLst>
      <p:ext uri="{BB962C8B-B14F-4D97-AF65-F5344CB8AC3E}">
        <p14:creationId xmlns:p14="http://schemas.microsoft.com/office/powerpoint/2010/main" val="6332072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4F2239A-4A82-61AA-001A-D68E3FD4DA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EACE59-6D7C-1B30-206E-EA5F3B39B1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5140598" cy="5528766"/>
          </a:xfrm>
        </p:spPr>
        <p:txBody>
          <a:bodyPr/>
          <a:lstStyle/>
          <a:p>
            <a:r>
              <a:rPr lang="bg-BG" dirty="0"/>
              <a:t>Може да сменим </a:t>
            </a:r>
            <a:r>
              <a:rPr lang="bg-BG" b="1" dirty="0">
                <a:solidFill>
                  <a:schemeClr val="bg1"/>
                </a:solidFill>
              </a:rPr>
              <a:t>темата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bg-BG" dirty="0"/>
              <a:t>Може да сменим </a:t>
            </a:r>
            <a:r>
              <a:rPr lang="bg-BG" b="1" dirty="0"/>
              <a:t>цвета</a:t>
            </a:r>
            <a:r>
              <a:rPr lang="bg-BG" dirty="0"/>
              <a:t> на </a:t>
            </a:r>
            <a:r>
              <a:rPr lang="bg-BG" b="1" dirty="0">
                <a:solidFill>
                  <a:schemeClr val="bg1"/>
                </a:solidFill>
              </a:rPr>
              <a:t>емотиконите</a:t>
            </a:r>
          </a:p>
          <a:p>
            <a:r>
              <a:rPr lang="bg-BG" dirty="0"/>
              <a:t>Промените се записват </a:t>
            </a:r>
            <a:r>
              <a:rPr lang="bg-BG" b="1" dirty="0"/>
              <a:t>автоматично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1B76EBE-B76C-FB9A-873F-B57A0D5BF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Персонализиране</a:t>
            </a:r>
            <a:r>
              <a:rPr lang="en-US" dirty="0"/>
              <a:t> (2)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401F4C-6F5B-0603-EC0D-9D3A03A31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48479" y="1359000"/>
            <a:ext cx="6589098" cy="446331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77718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Програмите в информационната система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Софтуер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9A3ECC-6600-D14A-7721-AD1D476D69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1509" y="1385091"/>
            <a:ext cx="2808981" cy="2174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19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4F2239A-4A82-61AA-001A-D68E3FD4DA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EACE59-6D7C-1B30-206E-EA5F3B39B1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Свързваме се с </a:t>
            </a:r>
            <a:r>
              <a:rPr lang="en-US" b="1" dirty="0"/>
              <a:t>Google Calendar</a:t>
            </a:r>
            <a:endParaRPr lang="bg-BG" b="1" dirty="0"/>
          </a:p>
          <a:p>
            <a:r>
              <a:rPr lang="bg-BG" dirty="0"/>
              <a:t>От </a:t>
            </a:r>
            <a:r>
              <a:rPr lang="en-US" b="1" dirty="0">
                <a:solidFill>
                  <a:schemeClr val="bg1"/>
                </a:solidFill>
              </a:rPr>
              <a:t>Get Started </a:t>
            </a:r>
            <a:r>
              <a:rPr lang="bg-BG" dirty="0"/>
              <a:t>прозореца</a:t>
            </a:r>
            <a:r>
              <a:rPr lang="bg-BG" sz="3000" dirty="0"/>
              <a:t> </a:t>
            </a:r>
            <a:r>
              <a:rPr lang="en-US" sz="3000" dirty="0">
                <a:sym typeface="Wingdings" panose="05000000000000000000" pitchFamily="2" charset="2"/>
              </a:rPr>
              <a:t></a:t>
            </a:r>
            <a:r>
              <a:rPr lang="en-US" sz="3000" dirty="0"/>
              <a:t> </a:t>
            </a:r>
            <a:r>
              <a:rPr lang="en-US" b="1" dirty="0"/>
              <a:t>[</a:t>
            </a:r>
            <a:r>
              <a:rPr lang="en-US" b="1" dirty="0">
                <a:solidFill>
                  <a:schemeClr val="bg1"/>
                </a:solidFill>
              </a:rPr>
              <a:t>Connect to your calendar</a:t>
            </a:r>
            <a:r>
              <a:rPr lang="en-US" b="1" dirty="0"/>
              <a:t>]</a:t>
            </a:r>
            <a:endParaRPr lang="en-BG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1B76EBE-B76C-FB9A-873F-B57A0D5BF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Допълнителни настройки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C8E903-ECA3-CDD2-FC26-B4FE31B72F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1000" y="2889000"/>
            <a:ext cx="3690000" cy="263183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01903BB-1453-FC06-FE0B-B38C90885D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18807" y="3044584"/>
            <a:ext cx="6495206" cy="232066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9" name="Arrow: Right 10">
            <a:extLst>
              <a:ext uri="{FF2B5EF4-FFF2-40B4-BE49-F238E27FC236}">
                <a16:creationId xmlns:a16="http://schemas.microsoft.com/office/drawing/2014/main" id="{DAE321EB-7265-CA7A-315D-7CF0B81A14A0}"/>
              </a:ext>
            </a:extLst>
          </p:cNvPr>
          <p:cNvSpPr/>
          <p:nvPr/>
        </p:nvSpPr>
        <p:spPr>
          <a:xfrm>
            <a:off x="4006346" y="3686053"/>
            <a:ext cx="1512461" cy="103773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9" dirty="0"/>
          </a:p>
        </p:txBody>
      </p:sp>
    </p:spTree>
    <p:extLst>
      <p:ext uri="{BB962C8B-B14F-4D97-AF65-F5344CB8AC3E}">
        <p14:creationId xmlns:p14="http://schemas.microsoft.com/office/powerpoint/2010/main" val="3083972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4F2239A-4A82-61AA-001A-D68E3FD4DA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31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1B76EBE-B76C-FB9A-873F-B57A0D5BF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Резултат</a:t>
            </a:r>
            <a:endParaRPr lang="en-BG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5AEDDA5-BC5C-A30E-0328-F85F9142BD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75382" y="1239356"/>
            <a:ext cx="6641235" cy="550349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769365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Summary Box Group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0406" y="1360993"/>
            <a:ext cx="11562624" cy="5394328"/>
            <a:chOff x="472011" y="1508786"/>
            <a:chExt cx="3799787" cy="4865561"/>
          </a:xfrm>
        </p:grpSpPr>
        <p:sp>
          <p:nvSpPr>
            <p:cNvPr id="10" name="Rounded Rectangle Blue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11" name="Rounded Rectangle Left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/>
          </p:nvSpPr>
          <p:spPr>
            <a:xfrm>
              <a:off x="546866" y="1696737"/>
              <a:ext cx="81601" cy="4489658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2" name="Half Frame Top Right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/>
          </p:nvSpPr>
          <p:spPr>
            <a:xfrm rot="5400000">
              <a:off x="374255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7877" y="1676785"/>
            <a:ext cx="10826625" cy="4977574"/>
          </a:xfrm>
        </p:spPr>
        <p:txBody>
          <a:bodyPr>
            <a:noAutofit/>
          </a:bodyPr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marL="360363" indent="-360363" fontAlgn="base">
              <a:buClr>
                <a:schemeClr val="bg2"/>
              </a:buClr>
            </a:pPr>
            <a:r>
              <a:rPr lang="bg-BG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Софтуер</a:t>
            </a:r>
            <a:r>
              <a:rPr lang="bg-BG" sz="2400" dirty="0"/>
              <a:t> </a:t>
            </a:r>
            <a:r>
              <a:rPr lang="en-US" sz="2400" dirty="0"/>
              <a:t>== </a:t>
            </a:r>
            <a:r>
              <a:rPr lang="bg-BG" sz="2400" dirty="0"/>
              <a:t>съвкупност от </a:t>
            </a:r>
            <a:r>
              <a:rPr lang="bg-BG" sz="2400" b="1" dirty="0"/>
              <a:t>програми</a:t>
            </a:r>
            <a:r>
              <a:rPr lang="bg-BG" sz="2400" dirty="0"/>
              <a:t> и </a:t>
            </a:r>
            <a:r>
              <a:rPr lang="bg-BG" sz="2400" b="1" dirty="0"/>
              <a:t>инструкции</a:t>
            </a:r>
            <a:r>
              <a:rPr lang="bg-BG" sz="2400" dirty="0"/>
              <a:t>, които позволяват на </a:t>
            </a:r>
            <a:r>
              <a:rPr lang="bg-BG" sz="2400" b="1" dirty="0"/>
              <a:t>компютъра</a:t>
            </a:r>
            <a:r>
              <a:rPr lang="bg-BG" sz="2400" dirty="0"/>
              <a:t> да изпълнява </a:t>
            </a:r>
            <a:r>
              <a:rPr lang="bg-BG" sz="2400" b="1" dirty="0"/>
              <a:t>различни задачи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Системен софтуер</a:t>
            </a:r>
            <a:r>
              <a:rPr lang="bg-BG" sz="2400" dirty="0"/>
              <a:t> </a:t>
            </a:r>
            <a:r>
              <a:rPr lang="en-US" sz="2400" dirty="0"/>
              <a:t>== </a:t>
            </a:r>
            <a:r>
              <a:rPr lang="bg-BG" sz="2400" dirty="0"/>
              <a:t>управлява </a:t>
            </a:r>
            <a:r>
              <a:rPr lang="bg-BG" sz="2400" b="1" dirty="0"/>
              <a:t>хардуера</a:t>
            </a:r>
            <a:r>
              <a:rPr lang="bg-BG" sz="2400" dirty="0"/>
              <a:t> на </a:t>
            </a:r>
            <a:r>
              <a:rPr lang="bg-BG" sz="2400" b="1" dirty="0"/>
              <a:t>компютъра</a:t>
            </a:r>
          </a:p>
          <a:p>
            <a:pPr marL="969948" lvl="1" indent="-360363" fontAlgn="base">
              <a:buClr>
                <a:schemeClr val="bg2"/>
              </a:buClr>
            </a:pPr>
            <a:r>
              <a:rPr lang="bg-BG" sz="2000" b="1" dirty="0">
                <a:solidFill>
                  <a:schemeClr val="bg2"/>
                </a:solidFill>
              </a:rPr>
              <a:t>Операционни системи</a:t>
            </a:r>
            <a:r>
              <a:rPr lang="bg-BG" sz="2000" dirty="0">
                <a:solidFill>
                  <a:schemeClr val="bg2"/>
                </a:solidFill>
              </a:rPr>
              <a:t>, </a:t>
            </a:r>
            <a:r>
              <a:rPr lang="bg-BG" sz="2000" b="1" dirty="0">
                <a:solidFill>
                  <a:schemeClr val="bg2"/>
                </a:solidFill>
              </a:rPr>
              <a:t>драйвери</a:t>
            </a:r>
            <a:r>
              <a:rPr lang="bg-BG" sz="2000" dirty="0">
                <a:solidFill>
                  <a:schemeClr val="bg2"/>
                </a:solidFill>
              </a:rPr>
              <a:t>, </a:t>
            </a:r>
            <a:r>
              <a:rPr lang="bg-BG" sz="2000" b="1" dirty="0">
                <a:solidFill>
                  <a:schemeClr val="bg2"/>
                </a:solidFill>
              </a:rPr>
              <a:t>антивирусни програми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Приложен софтуер </a:t>
            </a:r>
            <a:r>
              <a:rPr lang="en-US" sz="2400" dirty="0"/>
              <a:t>== </a:t>
            </a:r>
            <a:r>
              <a:rPr lang="bg-BG" sz="2400" dirty="0"/>
              <a:t>предназначен за изпълнение на </a:t>
            </a:r>
            <a:r>
              <a:rPr lang="bg-BG" sz="2400" b="1" dirty="0"/>
              <a:t>конкретни задачи </a:t>
            </a:r>
            <a:r>
              <a:rPr lang="bg-BG" sz="2400" dirty="0"/>
              <a:t>от </a:t>
            </a:r>
            <a:r>
              <a:rPr lang="bg-BG" sz="2400" b="1" dirty="0"/>
              <a:t>потребителя</a:t>
            </a:r>
          </a:p>
          <a:p>
            <a:pPr marL="969948" lvl="1" indent="-360363" fontAlgn="base">
              <a:buClr>
                <a:schemeClr val="bg2"/>
              </a:buClr>
            </a:pPr>
            <a:r>
              <a:rPr lang="bg-BG" sz="2000" b="1" dirty="0">
                <a:solidFill>
                  <a:schemeClr val="bg2"/>
                </a:solidFill>
              </a:rPr>
              <a:t>Текстообработващи програми</a:t>
            </a:r>
            <a:r>
              <a:rPr lang="bg-BG" sz="2000" dirty="0">
                <a:solidFill>
                  <a:schemeClr val="bg2"/>
                </a:solidFill>
              </a:rPr>
              <a:t>, </a:t>
            </a:r>
            <a:r>
              <a:rPr lang="bg-BG" sz="2000" b="1" dirty="0">
                <a:solidFill>
                  <a:schemeClr val="bg2"/>
                </a:solidFill>
              </a:rPr>
              <a:t>графични редактори</a:t>
            </a:r>
            <a:r>
              <a:rPr lang="bg-BG" sz="2000" dirty="0">
                <a:solidFill>
                  <a:schemeClr val="bg2"/>
                </a:solidFill>
              </a:rPr>
              <a:t>, </a:t>
            </a:r>
            <a:r>
              <a:rPr lang="bg-BG" sz="2000" b="1" dirty="0">
                <a:solidFill>
                  <a:schemeClr val="bg2"/>
                </a:solidFill>
              </a:rPr>
              <a:t>уеб браузъри</a:t>
            </a:r>
          </a:p>
          <a:p>
            <a:pPr marL="969948" lvl="1" indent="-360363" fontAlgn="base">
              <a:buClr>
                <a:schemeClr val="bg2"/>
              </a:buClr>
            </a:pPr>
            <a:r>
              <a:rPr lang="bg-BG" sz="2000" dirty="0">
                <a:solidFill>
                  <a:schemeClr val="bg2"/>
                </a:solidFill>
              </a:rPr>
              <a:t>Основни характеристики </a:t>
            </a:r>
            <a:r>
              <a:rPr lang="en-GB" sz="2000" dirty="0">
                <a:solidFill>
                  <a:schemeClr val="bg2"/>
                </a:solidFill>
              </a:rPr>
              <a:t>–</a:t>
            </a:r>
            <a:r>
              <a:rPr lang="en-GB" sz="2000" b="1" dirty="0"/>
              <a:t> </a:t>
            </a:r>
            <a:r>
              <a:rPr lang="bg-BG" sz="2000" b="1" dirty="0">
                <a:solidFill>
                  <a:schemeClr val="bg2"/>
                </a:solidFill>
              </a:rPr>
              <a:t>графичен потребителски интерфейс</a:t>
            </a:r>
            <a:r>
              <a:rPr lang="bg-BG" sz="2000" dirty="0">
                <a:solidFill>
                  <a:schemeClr val="bg2"/>
                </a:solidFill>
              </a:rPr>
              <a:t>, </a:t>
            </a:r>
            <a:r>
              <a:rPr lang="bg-BG" sz="2000" b="1" dirty="0">
                <a:solidFill>
                  <a:schemeClr val="bg2"/>
                </a:solidFill>
              </a:rPr>
              <a:t>съвместимост</a:t>
            </a:r>
            <a:r>
              <a:rPr lang="bg-BG" sz="2000" dirty="0">
                <a:solidFill>
                  <a:schemeClr val="bg2"/>
                </a:solidFill>
              </a:rPr>
              <a:t>, </a:t>
            </a:r>
            <a:r>
              <a:rPr lang="bg-BG" sz="2000" b="1" dirty="0">
                <a:solidFill>
                  <a:schemeClr val="bg2"/>
                </a:solidFill>
              </a:rPr>
              <a:t>функционалност</a:t>
            </a:r>
            <a:r>
              <a:rPr lang="bg-BG" sz="2000" dirty="0">
                <a:solidFill>
                  <a:schemeClr val="bg2"/>
                </a:solidFill>
              </a:rPr>
              <a:t>, </a:t>
            </a:r>
            <a:r>
              <a:rPr lang="bg-BG" sz="2000" b="1" dirty="0">
                <a:solidFill>
                  <a:schemeClr val="bg2"/>
                </a:solidFill>
              </a:rPr>
              <a:t>лиценз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Програмен софтуер </a:t>
            </a:r>
            <a:r>
              <a:rPr lang="bg-BG" sz="2400" dirty="0"/>
              <a:t>=</a:t>
            </a:r>
            <a:r>
              <a:rPr lang="en-US" sz="2400" dirty="0"/>
              <a:t>= </a:t>
            </a:r>
            <a:r>
              <a:rPr lang="bg-BG" sz="2400" dirty="0"/>
              <a:t>използва се за </a:t>
            </a:r>
            <a:r>
              <a:rPr lang="bg-BG" sz="2400" b="1" dirty="0"/>
              <a:t>разработка</a:t>
            </a:r>
            <a:r>
              <a:rPr lang="bg-BG" sz="2400" dirty="0"/>
              <a:t> на </a:t>
            </a:r>
            <a:r>
              <a:rPr lang="bg-BG" sz="2400" b="1" dirty="0"/>
              <a:t>нови програми</a:t>
            </a:r>
          </a:p>
          <a:p>
            <a:pPr marL="969948" lvl="1" indent="-360363" fontAlgn="base">
              <a:buClr>
                <a:schemeClr val="bg2"/>
              </a:buClr>
            </a:pPr>
            <a:r>
              <a:rPr lang="bg-BG" sz="2000" b="1" dirty="0">
                <a:solidFill>
                  <a:schemeClr val="bg2"/>
                </a:solidFill>
              </a:rPr>
              <a:t>Среди за програмиране</a:t>
            </a:r>
            <a:r>
              <a:rPr lang="bg-BG" sz="2000" dirty="0">
                <a:solidFill>
                  <a:schemeClr val="bg2"/>
                </a:solidFill>
              </a:rPr>
              <a:t>, </a:t>
            </a:r>
            <a:r>
              <a:rPr lang="bg-BG" sz="2000" b="1" dirty="0">
                <a:solidFill>
                  <a:schemeClr val="bg2"/>
                </a:solidFill>
              </a:rPr>
              <a:t>компилатори</a:t>
            </a:r>
            <a:r>
              <a:rPr lang="bg-BG" sz="2000" dirty="0">
                <a:solidFill>
                  <a:schemeClr val="bg2"/>
                </a:solidFill>
              </a:rPr>
              <a:t> и </a:t>
            </a:r>
            <a:r>
              <a:rPr lang="bg-BG" sz="2000" b="1" dirty="0">
                <a:solidFill>
                  <a:schemeClr val="bg2"/>
                </a:solidFill>
              </a:rPr>
              <a:t>интерпретатори</a:t>
            </a: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E369AAE7-BDDC-FE11-A61E-E20F7F6632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04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78D720-8EB2-D3D6-27AF-2A9429554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92571-9662-D33A-C7E9-C32FDDFC9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dirty="0"/>
              <a:t>Съвкупност от </a:t>
            </a:r>
            <a:r>
              <a:rPr lang="bg-BG" b="1" dirty="0">
                <a:solidFill>
                  <a:schemeClr val="bg1"/>
                </a:solidFill>
              </a:rPr>
              <a:t>програми</a:t>
            </a:r>
            <a:r>
              <a:rPr lang="bg-BG" dirty="0"/>
              <a:t> и </a:t>
            </a:r>
            <a:r>
              <a:rPr lang="bg-BG" b="1" dirty="0">
                <a:solidFill>
                  <a:schemeClr val="bg1"/>
                </a:solidFill>
              </a:rPr>
              <a:t>инструкции</a:t>
            </a:r>
            <a:r>
              <a:rPr lang="bg-BG" dirty="0"/>
              <a:t>, които позволяват на </a:t>
            </a:r>
            <a:r>
              <a:rPr lang="bg-BG" b="1" dirty="0"/>
              <a:t>компютъра</a:t>
            </a:r>
            <a:r>
              <a:rPr lang="bg-BG" dirty="0"/>
              <a:t> да изпълнява </a:t>
            </a:r>
            <a:r>
              <a:rPr lang="bg-BG" b="1" dirty="0"/>
              <a:t>различни</a:t>
            </a:r>
            <a:r>
              <a:rPr lang="bg-BG" dirty="0"/>
              <a:t> </a:t>
            </a:r>
            <a:r>
              <a:rPr lang="bg-BG" b="1" dirty="0"/>
              <a:t>задачи</a:t>
            </a:r>
          </a:p>
          <a:p>
            <a:r>
              <a:rPr lang="bg-BG" b="1" dirty="0">
                <a:solidFill>
                  <a:schemeClr val="bg1"/>
                </a:solidFill>
              </a:rPr>
              <a:t>Основен компонент </a:t>
            </a:r>
            <a:r>
              <a:rPr lang="bg-BG" dirty="0"/>
              <a:t>на всяка </a:t>
            </a:r>
            <a:r>
              <a:rPr lang="bg-BG" b="1" dirty="0"/>
              <a:t>компютърна система</a:t>
            </a:r>
          </a:p>
          <a:p>
            <a:r>
              <a:rPr lang="bg-BG" dirty="0"/>
              <a:t>Определя как </a:t>
            </a:r>
            <a:r>
              <a:rPr lang="bg-BG" b="1" dirty="0"/>
              <a:t>хардуерът</a:t>
            </a:r>
            <a:r>
              <a:rPr lang="bg-BG" dirty="0"/>
              <a:t> ще </a:t>
            </a:r>
            <a:r>
              <a:rPr lang="bg-BG" b="1" dirty="0"/>
              <a:t>функционира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EAF6F0-738B-9AF0-C76E-EE41BF297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Софтуер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F25689-C159-DE40-0530-6A696B703A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9750" y="3781438"/>
            <a:ext cx="3172500" cy="30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548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D57833-7860-5A09-A8AF-D300555913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BCD0EC-5D1B-2B8C-6615-0B486E3BA0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Управлява </a:t>
            </a:r>
            <a:r>
              <a:rPr lang="bg-BG" b="1" dirty="0"/>
              <a:t>хардуера</a:t>
            </a:r>
            <a:r>
              <a:rPr lang="bg-BG" dirty="0"/>
              <a:t> на </a:t>
            </a:r>
            <a:r>
              <a:rPr lang="bg-BG" b="1" dirty="0"/>
              <a:t>компютъра</a:t>
            </a:r>
          </a:p>
          <a:p>
            <a:r>
              <a:rPr lang="bg-BG" dirty="0"/>
              <a:t>Осигурява </a:t>
            </a:r>
            <a:r>
              <a:rPr lang="bg-BG" b="1" dirty="0">
                <a:solidFill>
                  <a:schemeClr val="bg1"/>
                </a:solidFill>
              </a:rPr>
              <a:t>платформа</a:t>
            </a:r>
            <a:r>
              <a:rPr lang="bg-BG" dirty="0"/>
              <a:t> за </a:t>
            </a:r>
            <a:r>
              <a:rPr lang="bg-BG" b="1" dirty="0"/>
              <a:t>работа</a:t>
            </a:r>
            <a:r>
              <a:rPr lang="bg-BG" dirty="0"/>
              <a:t> на </a:t>
            </a:r>
            <a:r>
              <a:rPr lang="bg-BG" b="1" dirty="0"/>
              <a:t>другите програми</a:t>
            </a:r>
          </a:p>
          <a:p>
            <a:r>
              <a:rPr lang="bg-BG" b="1" dirty="0"/>
              <a:t>Примери</a:t>
            </a:r>
            <a:r>
              <a:rPr lang="en-US" b="1" dirty="0"/>
              <a:t>:</a:t>
            </a:r>
          </a:p>
          <a:p>
            <a:pPr lvl="1"/>
            <a:r>
              <a:rPr lang="bg-BG" dirty="0"/>
              <a:t>Операционна система </a:t>
            </a:r>
            <a:r>
              <a:rPr lang="en-US" dirty="0"/>
              <a:t>(Windows, macOS, Linux)</a:t>
            </a:r>
          </a:p>
          <a:p>
            <a:pPr lvl="1"/>
            <a:r>
              <a:rPr lang="bg-BG" dirty="0"/>
              <a:t>Драйвери на хардуерни устройства</a:t>
            </a:r>
            <a:r>
              <a:rPr lang="en-US" dirty="0"/>
              <a:t> (NVIDIA, Realtek)</a:t>
            </a:r>
            <a:endParaRPr lang="bg-BG" dirty="0"/>
          </a:p>
          <a:p>
            <a:pPr lvl="1"/>
            <a:r>
              <a:rPr lang="bg-BG" dirty="0"/>
              <a:t>Антивирусни програми</a:t>
            </a:r>
            <a:r>
              <a:rPr lang="en-US" dirty="0"/>
              <a:t> (Avast, Kaspersky)</a:t>
            </a:r>
            <a:endParaRPr lang="en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EA43F26-A402-3F2F-9CF1-20857CE39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Системен софтуер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9C1026-69D0-7A2B-33FC-2EC1E02BE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810" y="5261053"/>
            <a:ext cx="1100367" cy="13039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030533C-8201-7222-437D-E7C6FA4D65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351" y="5267749"/>
            <a:ext cx="1536251" cy="153625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3B4838B-66AB-15D7-49CA-C0136B5D91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08" y="5339242"/>
            <a:ext cx="1303935" cy="13039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8DCF9A3-44A6-A2CE-C29B-3B15A14666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697" y="5446530"/>
            <a:ext cx="1416714" cy="111845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6B4A060-AA06-D97D-1F0E-97D750853DF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5540" y="5164659"/>
            <a:ext cx="1536251" cy="153625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6243F5B-F072-06BD-E3D0-4E388417C0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8619" y="5222393"/>
            <a:ext cx="1416713" cy="142078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9A7DA0-4858-DF03-6415-D3052D174C0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1385" y="5409850"/>
            <a:ext cx="2040104" cy="1147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109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D57833-7860-5A09-A8AF-D300555913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BCD0EC-5D1B-2B8C-6615-0B486E3BA0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Предназначен за изпълнение на </a:t>
            </a:r>
            <a:r>
              <a:rPr lang="bg-BG" b="1" dirty="0"/>
              <a:t>конкретни </a:t>
            </a:r>
            <a:r>
              <a:rPr lang="bg-BG" b="1" dirty="0">
                <a:solidFill>
                  <a:schemeClr val="bg1"/>
                </a:solidFill>
              </a:rPr>
              <a:t>задачи</a:t>
            </a:r>
            <a:r>
              <a:rPr lang="bg-BG" b="1" dirty="0"/>
              <a:t> </a:t>
            </a:r>
            <a:r>
              <a:rPr lang="bg-BG" dirty="0"/>
              <a:t>от </a:t>
            </a:r>
            <a:r>
              <a:rPr lang="bg-BG" b="1" dirty="0">
                <a:solidFill>
                  <a:schemeClr val="bg1"/>
                </a:solidFill>
              </a:rPr>
              <a:t>потребителя</a:t>
            </a:r>
          </a:p>
          <a:p>
            <a:r>
              <a:rPr lang="bg-BG" b="1" dirty="0"/>
              <a:t>Примери</a:t>
            </a:r>
            <a:r>
              <a:rPr lang="en-US" b="1" dirty="0"/>
              <a:t>:</a:t>
            </a:r>
          </a:p>
          <a:p>
            <a:pPr lvl="1"/>
            <a:r>
              <a:rPr lang="bg-BG" dirty="0"/>
              <a:t>Текстообработващи програми (</a:t>
            </a:r>
            <a:r>
              <a:rPr lang="en-US" dirty="0"/>
              <a:t>Microsoft Word, Google Docs)</a:t>
            </a:r>
            <a:endParaRPr lang="bg-BG" dirty="0"/>
          </a:p>
          <a:p>
            <a:pPr lvl="1"/>
            <a:r>
              <a:rPr lang="bg-BG" dirty="0"/>
              <a:t>Графични редактори </a:t>
            </a:r>
            <a:r>
              <a:rPr lang="en-US" dirty="0"/>
              <a:t>(Adobe Photoshop, GIMP)</a:t>
            </a:r>
          </a:p>
          <a:p>
            <a:pPr lvl="1"/>
            <a:r>
              <a:rPr lang="bg-BG" dirty="0"/>
              <a:t>Уеб браузъри </a:t>
            </a:r>
            <a:r>
              <a:rPr lang="en-US" dirty="0"/>
              <a:t>(Google Chrome, Mozilla Firefox)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EA43F26-A402-3F2F-9CF1-20857CE39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Приложен софтуер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518E2B-8ACA-1A74-DF35-F011182E2D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731" y="5241539"/>
            <a:ext cx="1493175" cy="1389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D482C5-6A68-430D-63DE-D55280C7F3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97" y="5230274"/>
            <a:ext cx="1003958" cy="1389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E4E2372-9F7F-9E88-03F3-DE8E372D80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446" y="5230274"/>
            <a:ext cx="1424946" cy="1389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E3D1C66-4188-C893-74EE-394B3FABAD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8183" y="5011702"/>
            <a:ext cx="1711020" cy="171102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8776CFB-0757-27BA-BF92-93F96BF51B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1000" y="5211724"/>
            <a:ext cx="1338159" cy="133815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883062C-910D-EBF4-C361-6B9C3A94F18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956" y="5010687"/>
            <a:ext cx="1481183" cy="1539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161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D57833-7860-5A09-A8AF-D300555913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BCD0EC-5D1B-2B8C-6615-0B486E3BA0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Използва се за </a:t>
            </a:r>
            <a:r>
              <a:rPr lang="bg-BG" b="1" dirty="0">
                <a:solidFill>
                  <a:schemeClr val="bg1"/>
                </a:solidFill>
              </a:rPr>
              <a:t>разработка</a:t>
            </a:r>
            <a:r>
              <a:rPr lang="bg-BG" dirty="0"/>
              <a:t> на </a:t>
            </a:r>
            <a:r>
              <a:rPr lang="bg-BG" b="1" dirty="0"/>
              <a:t>нови програми</a:t>
            </a:r>
          </a:p>
          <a:p>
            <a:r>
              <a:rPr lang="bg-BG" dirty="0"/>
              <a:t>Включва </a:t>
            </a:r>
            <a:r>
              <a:rPr lang="bg-BG" b="1" dirty="0">
                <a:solidFill>
                  <a:schemeClr val="bg1"/>
                </a:solidFill>
              </a:rPr>
              <a:t>среди за програмиране </a:t>
            </a:r>
            <a:r>
              <a:rPr lang="en-US" dirty="0"/>
              <a:t>(</a:t>
            </a:r>
            <a:r>
              <a:rPr lang="en-US" b="1" dirty="0"/>
              <a:t>IDE</a:t>
            </a:r>
            <a:r>
              <a:rPr lang="en-US" dirty="0"/>
              <a:t>) </a:t>
            </a:r>
            <a:r>
              <a:rPr lang="bg-BG" dirty="0"/>
              <a:t>и </a:t>
            </a:r>
            <a:r>
              <a:rPr lang="bg-BG" b="1" dirty="0"/>
              <a:t>инструменти</a:t>
            </a:r>
          </a:p>
          <a:p>
            <a:r>
              <a:rPr lang="bg-BG" b="1" dirty="0"/>
              <a:t>Примери</a:t>
            </a:r>
            <a:r>
              <a:rPr lang="en-US" b="1" dirty="0"/>
              <a:t>:</a:t>
            </a:r>
          </a:p>
          <a:p>
            <a:pPr lvl="1"/>
            <a:r>
              <a:rPr lang="en-US" dirty="0"/>
              <a:t>Visual Studio, Eclipse, IntelliJ IDEA</a:t>
            </a:r>
            <a:endParaRPr lang="bg-BG" dirty="0"/>
          </a:p>
          <a:p>
            <a:pPr lvl="1"/>
            <a:r>
              <a:rPr lang="bg-BG" dirty="0"/>
              <a:t>Компилатори и интерпретатори (</a:t>
            </a:r>
            <a:r>
              <a:rPr lang="en-US" dirty="0"/>
              <a:t>GCC, Node.js)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EA43F26-A402-3F2F-9CF1-20857CE39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Програмен софтуер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AE0259-B5A3-A261-50A1-895ECFBD19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1711" y="4566624"/>
            <a:ext cx="1769448" cy="1769448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D24821F-65B4-B68B-62D5-2E786C5A59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46150" y="4624248"/>
            <a:ext cx="1887210" cy="17694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EFEC0AC-D04E-FFDF-EE61-E502660DC3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351" y="4509000"/>
            <a:ext cx="1769448" cy="176944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A362A56-35BA-6970-00C4-0EE50E77B7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9510" y="4419431"/>
            <a:ext cx="1769448" cy="208794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F3A103E-6844-3DC3-EC71-28BC85C3663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7309" y="4681872"/>
            <a:ext cx="2366342" cy="1449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467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3200" dirty="0"/>
              <a:t>Директно взаимодействие с потребителя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5600" dirty="0"/>
              <a:t>Приложен софтуер</a:t>
            </a:r>
            <a:endParaRPr lang="en-US" sz="5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D1FC9C-5FE0-05E9-0A57-36BC32CED3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000" y="1494000"/>
            <a:ext cx="3510000" cy="2409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21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78D720-8EB2-D3D6-27AF-2A9429554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92571-9662-D33A-C7E9-C32FDDFC99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8425598" cy="5528766"/>
          </a:xfrm>
        </p:spPr>
        <p:txBody>
          <a:bodyPr>
            <a:normAutofit/>
          </a:bodyPr>
          <a:lstStyle/>
          <a:p>
            <a:r>
              <a:rPr lang="bg-BG" dirty="0"/>
              <a:t>Използва се в области като </a:t>
            </a:r>
            <a:r>
              <a:rPr lang="bg-BG" b="1" dirty="0"/>
              <a:t>бизнес</a:t>
            </a:r>
            <a:r>
              <a:rPr lang="bg-BG" dirty="0"/>
              <a:t>, </a:t>
            </a:r>
            <a:r>
              <a:rPr lang="bg-BG" b="1" dirty="0"/>
              <a:t>образование</a:t>
            </a:r>
            <a:r>
              <a:rPr lang="bg-BG" dirty="0"/>
              <a:t>, </a:t>
            </a:r>
            <a:r>
              <a:rPr lang="bg-BG" b="1" dirty="0"/>
              <a:t>развлечение</a:t>
            </a:r>
            <a:r>
              <a:rPr lang="bg-BG" dirty="0"/>
              <a:t> и </a:t>
            </a:r>
            <a:r>
              <a:rPr lang="bg-BG" b="1" dirty="0"/>
              <a:t>комуникация</a:t>
            </a:r>
          </a:p>
          <a:p>
            <a:r>
              <a:rPr lang="bg-BG" dirty="0"/>
              <a:t>Характеризира се с</a:t>
            </a:r>
            <a:r>
              <a:rPr lang="en-US" dirty="0"/>
              <a:t>:</a:t>
            </a:r>
          </a:p>
          <a:p>
            <a:pPr lvl="1"/>
            <a:r>
              <a:rPr lang="bg-BG" b="1" dirty="0">
                <a:solidFill>
                  <a:schemeClr val="bg1"/>
                </a:solidFill>
              </a:rPr>
              <a:t>Графичен интерфейс </a:t>
            </a:r>
            <a:r>
              <a:rPr lang="en-US" b="1" dirty="0"/>
              <a:t>(GUI)</a:t>
            </a:r>
          </a:p>
          <a:p>
            <a:pPr lvl="1"/>
            <a:r>
              <a:rPr lang="bg-BG" b="1" dirty="0">
                <a:solidFill>
                  <a:schemeClr val="bg1"/>
                </a:solidFill>
              </a:rPr>
              <a:t>Специализирани функции</a:t>
            </a:r>
          </a:p>
          <a:p>
            <a:pPr lvl="1"/>
            <a:r>
              <a:rPr lang="bg-BG" dirty="0"/>
              <a:t>Възможност за </a:t>
            </a:r>
            <a:r>
              <a:rPr lang="bg-BG" b="1" dirty="0">
                <a:solidFill>
                  <a:schemeClr val="bg1"/>
                </a:solidFill>
              </a:rPr>
              <a:t>персонализация</a:t>
            </a:r>
            <a:r>
              <a:rPr lang="bg-BG" dirty="0"/>
              <a:t> и </a:t>
            </a:r>
            <a:r>
              <a:rPr lang="bg-BG" b="1" dirty="0">
                <a:solidFill>
                  <a:schemeClr val="bg1"/>
                </a:solidFill>
              </a:rPr>
              <a:t>интеграция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EAF6F0-738B-9AF0-C76E-EE41BF297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Приложен софтуер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BDE743-DA2D-A2FD-331A-02C9D15128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79" t="17989" r="22239" b="18302"/>
          <a:stretch/>
        </p:blipFill>
        <p:spPr>
          <a:xfrm>
            <a:off x="7428210" y="2259000"/>
            <a:ext cx="4508527" cy="3193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276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31320</TotalTime>
  <Words>1181</Words>
  <Application>Microsoft Macintosh PowerPoint</Application>
  <PresentationFormat>Widescreen</PresentationFormat>
  <Paragraphs>226</Paragraphs>
  <Slides>34</Slides>
  <Notes>11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Consolas</vt:lpstr>
      <vt:lpstr>Wingdings</vt:lpstr>
      <vt:lpstr>SoftUni</vt:lpstr>
      <vt:lpstr>Приложен софтуер</vt:lpstr>
      <vt:lpstr>Съдържание</vt:lpstr>
      <vt:lpstr>Софтуер</vt:lpstr>
      <vt:lpstr>Софтуер</vt:lpstr>
      <vt:lpstr>Системен софтуер</vt:lpstr>
      <vt:lpstr>Приложен софтуер</vt:lpstr>
      <vt:lpstr>Програмен софтуер</vt:lpstr>
      <vt:lpstr>Приложен софтуер</vt:lpstr>
      <vt:lpstr>Приложен софтуер</vt:lpstr>
      <vt:lpstr>Видове приложен софтуер (1)</vt:lpstr>
      <vt:lpstr>Видове приложен софтуер (2)</vt:lpstr>
      <vt:lpstr>Видове приложен софтуер (3)</vt:lpstr>
      <vt:lpstr>Видове приложен софтуер (4)</vt:lpstr>
      <vt:lpstr>Видове приложен софтуер (5)</vt:lpstr>
      <vt:lpstr>Видове приложен софтуер (6)</vt:lpstr>
      <vt:lpstr>Основни характеристики на приложния софтуер (1)</vt:lpstr>
      <vt:lpstr>Основни характеристики на приложния софтуер (2)</vt:lpstr>
      <vt:lpstr>Основни характеристики на приложния софтуер (3)</vt:lpstr>
      <vt:lpstr>Процес на инсталация на приложен софтуер</vt:lpstr>
      <vt:lpstr>Конфигуриране на приложен софтуер</vt:lpstr>
      <vt:lpstr>Поддръжка и актуализации на приложен софтуер</vt:lpstr>
      <vt:lpstr>Пример</vt:lpstr>
      <vt:lpstr>Изтегляне</vt:lpstr>
      <vt:lpstr>Инсталиране</vt:lpstr>
      <vt:lpstr>Първо стартиране</vt:lpstr>
      <vt:lpstr>Регистрация на нов потребител (1)</vt:lpstr>
      <vt:lpstr>Регистрация на нов потребител (2)</vt:lpstr>
      <vt:lpstr>Персонализиране (1)</vt:lpstr>
      <vt:lpstr>Персонализиране (2)</vt:lpstr>
      <vt:lpstr>Допълнителни настройки</vt:lpstr>
      <vt:lpstr>Резултат</vt:lpstr>
      <vt:lpstr>Обобщение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Приложен софтуер</dc:title>
  <dc:subject>Модул 4: Информационни технологии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Mirela Damyanova</cp:lastModifiedBy>
  <cp:revision>289</cp:revision>
  <dcterms:created xsi:type="dcterms:W3CDTF">2018-05-23T13:08:44Z</dcterms:created>
  <dcterms:modified xsi:type="dcterms:W3CDTF">2025-06-05T08:13:00Z</dcterms:modified>
  <cp:category/>
</cp:coreProperties>
</file>

<file path=docProps/thumbnail.jpeg>
</file>